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8" r:id="rId2"/>
    <p:sldId id="264" r:id="rId3"/>
    <p:sldId id="262" r:id="rId4"/>
    <p:sldId id="263" r:id="rId5"/>
    <p:sldId id="270" r:id="rId6"/>
    <p:sldId id="271" r:id="rId7"/>
    <p:sldId id="272" r:id="rId8"/>
    <p:sldId id="273" r:id="rId9"/>
    <p:sldId id="287" r:id="rId10"/>
    <p:sldId id="297" r:id="rId11"/>
    <p:sldId id="298" r:id="rId12"/>
    <p:sldId id="306" r:id="rId13"/>
    <p:sldId id="313" r:id="rId14"/>
    <p:sldId id="299" r:id="rId15"/>
    <p:sldId id="300" r:id="rId16"/>
    <p:sldId id="301" r:id="rId17"/>
    <p:sldId id="302" r:id="rId18"/>
    <p:sldId id="303" r:id="rId19"/>
    <p:sldId id="312" r:id="rId20"/>
    <p:sldId id="311" r:id="rId21"/>
    <p:sldId id="309" r:id="rId22"/>
    <p:sldId id="315" r:id="rId23"/>
    <p:sldId id="316" r:id="rId24"/>
    <p:sldId id="317" r:id="rId25"/>
    <p:sldId id="318" r:id="rId26"/>
    <p:sldId id="319" r:id="rId27"/>
    <p:sldId id="320" r:id="rId28"/>
    <p:sldId id="325" r:id="rId29"/>
    <p:sldId id="326" r:id="rId30"/>
    <p:sldId id="327" r:id="rId31"/>
    <p:sldId id="334" r:id="rId32"/>
    <p:sldId id="335" r:id="rId33"/>
    <p:sldId id="336" r:id="rId34"/>
    <p:sldId id="337" r:id="rId35"/>
    <p:sldId id="344" r:id="rId36"/>
    <p:sldId id="345" r:id="rId37"/>
    <p:sldId id="346" r:id="rId38"/>
    <p:sldId id="347" r:id="rId39"/>
    <p:sldId id="348" r:id="rId40"/>
    <p:sldId id="349" r:id="rId41"/>
    <p:sldId id="352" r:id="rId42"/>
    <p:sldId id="353" r:id="rId43"/>
    <p:sldId id="354" r:id="rId44"/>
    <p:sldId id="355" r:id="rId45"/>
    <p:sldId id="357" r:id="rId46"/>
    <p:sldId id="358" r:id="rId47"/>
    <p:sldId id="360" r:id="rId48"/>
    <p:sldId id="361" r:id="rId49"/>
    <p:sldId id="362" r:id="rId50"/>
    <p:sldId id="364" r:id="rId51"/>
    <p:sldId id="374" r:id="rId52"/>
    <p:sldId id="375" r:id="rId53"/>
    <p:sldId id="376" r:id="rId54"/>
    <p:sldId id="305"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126"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D9D362-2FC2-4882-898F-DDA3BDE62446}" type="datetimeFigureOut">
              <a:rPr lang="en-US" smtClean="0"/>
              <a:pPr/>
              <a:t>1/19/2017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EB8C1D-04ED-4E22-BA25-3E6A1E1759A4}" type="slidenum">
              <a:rPr lang="en-US" smtClean="0"/>
              <a:pPr/>
              <a:t>‹#›</a:t>
            </a:fld>
            <a:endParaRPr lang="en-US" dirty="0"/>
          </a:p>
        </p:txBody>
      </p:sp>
    </p:spTree>
    <p:extLst>
      <p:ext uri="{BB962C8B-B14F-4D97-AF65-F5344CB8AC3E}">
        <p14:creationId xmlns="" xmlns:p14="http://schemas.microsoft.com/office/powerpoint/2010/main" val="1343192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91E93B-9CDB-45E6-863F-4605B7D3CCE6}" type="slidenum">
              <a:rPr lang="en-US" smtClean="0"/>
              <a:pPr fontAlgn="base">
                <a:spcBef>
                  <a:spcPct val="0"/>
                </a:spcBef>
                <a:spcAft>
                  <a:spcPct val="0"/>
                </a:spcAft>
                <a:defRPr/>
              </a:pPr>
              <a:t>2</a:t>
            </a:fld>
            <a:endParaRPr lang="en-US" dirty="0" smtClean="0"/>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aseline="0" dirty="0" smtClean="0"/>
          </a:p>
        </p:txBody>
      </p:sp>
    </p:spTree>
    <p:extLst>
      <p:ext uri="{BB962C8B-B14F-4D97-AF65-F5344CB8AC3E}">
        <p14:creationId xmlns="" xmlns:p14="http://schemas.microsoft.com/office/powerpoint/2010/main" val="2481724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11</a:t>
            </a:fld>
            <a:endParaRPr lang="en-US" dirty="0"/>
          </a:p>
        </p:txBody>
      </p:sp>
    </p:spTree>
    <p:extLst>
      <p:ext uri="{BB962C8B-B14F-4D97-AF65-F5344CB8AC3E}">
        <p14:creationId xmlns="" xmlns:p14="http://schemas.microsoft.com/office/powerpoint/2010/main" val="1729146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13</a:t>
            </a:fld>
            <a:endParaRPr lang="en-US" dirty="0"/>
          </a:p>
        </p:txBody>
      </p:sp>
    </p:spTree>
    <p:extLst>
      <p:ext uri="{BB962C8B-B14F-4D97-AF65-F5344CB8AC3E}">
        <p14:creationId xmlns="" xmlns:p14="http://schemas.microsoft.com/office/powerpoint/2010/main" val="1282113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14</a:t>
            </a:fld>
            <a:endParaRPr lang="en-US" dirty="0"/>
          </a:p>
        </p:txBody>
      </p:sp>
    </p:spTree>
    <p:extLst>
      <p:ext uri="{BB962C8B-B14F-4D97-AF65-F5344CB8AC3E}">
        <p14:creationId xmlns="" xmlns:p14="http://schemas.microsoft.com/office/powerpoint/2010/main" val="7341048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15</a:t>
            </a:fld>
            <a:endParaRPr lang="en-US" dirty="0"/>
          </a:p>
        </p:txBody>
      </p:sp>
    </p:spTree>
    <p:extLst>
      <p:ext uri="{BB962C8B-B14F-4D97-AF65-F5344CB8AC3E}">
        <p14:creationId xmlns="" xmlns:p14="http://schemas.microsoft.com/office/powerpoint/2010/main" val="1615449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16</a:t>
            </a:fld>
            <a:endParaRPr lang="en-US" dirty="0"/>
          </a:p>
        </p:txBody>
      </p:sp>
    </p:spTree>
    <p:extLst>
      <p:ext uri="{BB962C8B-B14F-4D97-AF65-F5344CB8AC3E}">
        <p14:creationId xmlns="" xmlns:p14="http://schemas.microsoft.com/office/powerpoint/2010/main" val="10494550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17</a:t>
            </a:fld>
            <a:endParaRPr lang="en-US" dirty="0"/>
          </a:p>
        </p:txBody>
      </p:sp>
    </p:spTree>
    <p:extLst>
      <p:ext uri="{BB962C8B-B14F-4D97-AF65-F5344CB8AC3E}">
        <p14:creationId xmlns="" xmlns:p14="http://schemas.microsoft.com/office/powerpoint/2010/main" val="32171008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18</a:t>
            </a:fld>
            <a:endParaRPr lang="en-US" dirty="0"/>
          </a:p>
        </p:txBody>
      </p:sp>
    </p:spTree>
    <p:extLst>
      <p:ext uri="{BB962C8B-B14F-4D97-AF65-F5344CB8AC3E}">
        <p14:creationId xmlns="" xmlns:p14="http://schemas.microsoft.com/office/powerpoint/2010/main" val="40441974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19</a:t>
            </a:fld>
            <a:endParaRPr lang="en-US" dirty="0"/>
          </a:p>
        </p:txBody>
      </p:sp>
    </p:spTree>
    <p:extLst>
      <p:ext uri="{BB962C8B-B14F-4D97-AF65-F5344CB8AC3E}">
        <p14:creationId xmlns="" xmlns:p14="http://schemas.microsoft.com/office/powerpoint/2010/main" val="3373430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20</a:t>
            </a:fld>
            <a:endParaRPr lang="en-US" dirty="0"/>
          </a:p>
        </p:txBody>
      </p:sp>
    </p:spTree>
    <p:extLst>
      <p:ext uri="{BB962C8B-B14F-4D97-AF65-F5344CB8AC3E}">
        <p14:creationId xmlns="" xmlns:p14="http://schemas.microsoft.com/office/powerpoint/2010/main" val="27067214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21</a:t>
            </a:fld>
            <a:endParaRPr lang="en-US" dirty="0"/>
          </a:p>
        </p:txBody>
      </p:sp>
    </p:spTree>
    <p:extLst>
      <p:ext uri="{BB962C8B-B14F-4D97-AF65-F5344CB8AC3E}">
        <p14:creationId xmlns="" xmlns:p14="http://schemas.microsoft.com/office/powerpoint/2010/main" val="3917084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3</a:t>
            </a:fld>
            <a:endParaRPr lang="en-US" dirty="0"/>
          </a:p>
        </p:txBody>
      </p:sp>
    </p:spTree>
    <p:extLst>
      <p:ext uri="{BB962C8B-B14F-4D97-AF65-F5344CB8AC3E}">
        <p14:creationId xmlns="" xmlns:p14="http://schemas.microsoft.com/office/powerpoint/2010/main" val="3505990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solidFill>
                  <a:prstClr val="black"/>
                </a:solidFill>
              </a:rPr>
              <a:pPr/>
              <a:t>24</a:t>
            </a:fld>
            <a:endParaRPr lang="en-US" dirty="0">
              <a:solidFill>
                <a:prstClr val="black"/>
              </a:solidFill>
            </a:endParaRPr>
          </a:p>
        </p:txBody>
      </p:sp>
    </p:spTree>
    <p:extLst>
      <p:ext uri="{BB962C8B-B14F-4D97-AF65-F5344CB8AC3E}">
        <p14:creationId xmlns="" xmlns:p14="http://schemas.microsoft.com/office/powerpoint/2010/main" val="23577945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25</a:t>
            </a:fld>
            <a:endParaRPr lang="en-US" dirty="0"/>
          </a:p>
        </p:txBody>
      </p:sp>
    </p:spTree>
    <p:extLst>
      <p:ext uri="{BB962C8B-B14F-4D97-AF65-F5344CB8AC3E}">
        <p14:creationId xmlns="" xmlns:p14="http://schemas.microsoft.com/office/powerpoint/2010/main" val="13220115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26</a:t>
            </a:fld>
            <a:endParaRPr lang="en-US" dirty="0"/>
          </a:p>
        </p:txBody>
      </p:sp>
    </p:spTree>
    <p:extLst>
      <p:ext uri="{BB962C8B-B14F-4D97-AF65-F5344CB8AC3E}">
        <p14:creationId xmlns="" xmlns:p14="http://schemas.microsoft.com/office/powerpoint/2010/main" val="8826163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27</a:t>
            </a:fld>
            <a:endParaRPr lang="en-US" dirty="0"/>
          </a:p>
        </p:txBody>
      </p:sp>
    </p:spTree>
    <p:extLst>
      <p:ext uri="{BB962C8B-B14F-4D97-AF65-F5344CB8AC3E}">
        <p14:creationId xmlns="" xmlns:p14="http://schemas.microsoft.com/office/powerpoint/2010/main" val="13316534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6150C8-1327-448B-B0D3-34A6D2F684D5}" type="slidenum">
              <a:rPr lang="en-US" smtClean="0"/>
              <a:pPr/>
              <a:t>30</a:t>
            </a:fld>
            <a:endParaRPr lang="en-US" dirty="0"/>
          </a:p>
        </p:txBody>
      </p:sp>
    </p:spTree>
    <p:extLst>
      <p:ext uri="{BB962C8B-B14F-4D97-AF65-F5344CB8AC3E}">
        <p14:creationId xmlns="" xmlns:p14="http://schemas.microsoft.com/office/powerpoint/2010/main" val="25113254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noFill/>
        </p:spPr>
      </p:sp>
      <p:sp>
        <p:nvSpPr>
          <p:cNvPr id="17411" name="Notes Placeholder 2"/>
          <p:cNvSpPr>
            <a:spLocks noGrp="1"/>
          </p:cNvSpPr>
          <p:nvPr>
            <p:ph type="body" idx="1"/>
          </p:nvPr>
        </p:nvSpPr>
        <p:spPr>
          <a:noFill/>
        </p:spPr>
        <p:txBody>
          <a:bodyPr/>
          <a:lstStyle/>
          <a:p>
            <a:endParaRPr lang="en-US" altLang="en-US" smtClean="0"/>
          </a:p>
        </p:txBody>
      </p:sp>
      <p:sp>
        <p:nvSpPr>
          <p:cNvPr id="17412" name="Slide Number Placeholder 3"/>
          <p:cNvSpPr>
            <a:spLocks noGrp="1"/>
          </p:cNvSpPr>
          <p:nvPr>
            <p:ph type="sldNum" sz="quarter" idx="5"/>
          </p:nvPr>
        </p:nvSpPr>
        <p:spPr>
          <a:noFill/>
        </p:spPr>
        <p:txBody>
          <a:bodyPr/>
          <a:lstStyle>
            <a:lvl1pPr defTabSz="935030">
              <a:defRPr kumimoji="1" sz="2500">
                <a:solidFill>
                  <a:schemeClr val="tx1"/>
                </a:solidFill>
                <a:latin typeface="Arial" panose="020B0604020202020204" pitchFamily="34" charset="0"/>
              </a:defRPr>
            </a:lvl1pPr>
            <a:lvl2pPr marL="757083" indent="-291186" defTabSz="935030">
              <a:defRPr kumimoji="1" sz="2500">
                <a:solidFill>
                  <a:schemeClr val="tx1"/>
                </a:solidFill>
                <a:latin typeface="Arial" panose="020B0604020202020204" pitchFamily="34" charset="0"/>
              </a:defRPr>
            </a:lvl2pPr>
            <a:lvl3pPr marL="1164744" indent="-232949" defTabSz="935030">
              <a:defRPr kumimoji="1" sz="2500">
                <a:solidFill>
                  <a:schemeClr val="tx1"/>
                </a:solidFill>
                <a:latin typeface="Arial" panose="020B0604020202020204" pitchFamily="34" charset="0"/>
              </a:defRPr>
            </a:lvl3pPr>
            <a:lvl4pPr marL="1630642" indent="-232949" defTabSz="935030">
              <a:defRPr kumimoji="1" sz="2500">
                <a:solidFill>
                  <a:schemeClr val="tx1"/>
                </a:solidFill>
                <a:latin typeface="Arial" panose="020B0604020202020204" pitchFamily="34" charset="0"/>
              </a:defRPr>
            </a:lvl4pPr>
            <a:lvl5pPr marL="2096539" indent="-232949" defTabSz="935030">
              <a:defRPr kumimoji="1" sz="2500">
                <a:solidFill>
                  <a:schemeClr val="tx1"/>
                </a:solidFill>
                <a:latin typeface="Arial" panose="020B0604020202020204" pitchFamily="34" charset="0"/>
              </a:defRPr>
            </a:lvl5pPr>
            <a:lvl6pPr marL="2562437" indent="-232949" defTabSz="935030" eaLnBrk="0" fontAlgn="base" hangingPunct="0">
              <a:spcBef>
                <a:spcPct val="0"/>
              </a:spcBef>
              <a:spcAft>
                <a:spcPct val="0"/>
              </a:spcAft>
              <a:defRPr kumimoji="1" sz="2500">
                <a:solidFill>
                  <a:schemeClr val="tx1"/>
                </a:solidFill>
                <a:latin typeface="Arial" panose="020B0604020202020204" pitchFamily="34" charset="0"/>
              </a:defRPr>
            </a:lvl6pPr>
            <a:lvl7pPr marL="3028335" indent="-232949" defTabSz="935030" eaLnBrk="0" fontAlgn="base" hangingPunct="0">
              <a:spcBef>
                <a:spcPct val="0"/>
              </a:spcBef>
              <a:spcAft>
                <a:spcPct val="0"/>
              </a:spcAft>
              <a:defRPr kumimoji="1" sz="2500">
                <a:solidFill>
                  <a:schemeClr val="tx1"/>
                </a:solidFill>
                <a:latin typeface="Arial" panose="020B0604020202020204" pitchFamily="34" charset="0"/>
              </a:defRPr>
            </a:lvl7pPr>
            <a:lvl8pPr marL="3494232" indent="-232949" defTabSz="935030" eaLnBrk="0" fontAlgn="base" hangingPunct="0">
              <a:spcBef>
                <a:spcPct val="0"/>
              </a:spcBef>
              <a:spcAft>
                <a:spcPct val="0"/>
              </a:spcAft>
              <a:defRPr kumimoji="1" sz="2500">
                <a:solidFill>
                  <a:schemeClr val="tx1"/>
                </a:solidFill>
                <a:latin typeface="Arial" panose="020B0604020202020204" pitchFamily="34" charset="0"/>
              </a:defRPr>
            </a:lvl8pPr>
            <a:lvl9pPr marL="3960130" indent="-232949" defTabSz="935030" eaLnBrk="0" fontAlgn="base" hangingPunct="0">
              <a:spcBef>
                <a:spcPct val="0"/>
              </a:spcBef>
              <a:spcAft>
                <a:spcPct val="0"/>
              </a:spcAft>
              <a:defRPr kumimoji="1" sz="2500">
                <a:solidFill>
                  <a:schemeClr val="tx1"/>
                </a:solidFill>
                <a:latin typeface="Arial" panose="020B0604020202020204" pitchFamily="34" charset="0"/>
              </a:defRPr>
            </a:lvl9pPr>
          </a:lstStyle>
          <a:p>
            <a:fld id="{C3EF2B2B-5C12-4683-841F-E68B2A5B070B}" type="slidenum">
              <a:rPr kumimoji="0" lang="en-US" altLang="en-US" sz="1200">
                <a:latin typeface="Times" panose="02020603050405020304" pitchFamily="18" charset="0"/>
              </a:rPr>
              <a:pPr/>
              <a:t>34</a:t>
            </a:fld>
            <a:endParaRPr kumimoji="0" lang="en-US" altLang="en-US" sz="1200">
              <a:latin typeface="Times" panose="02020603050405020304" pitchFamily="18" charset="0"/>
            </a:endParaRPr>
          </a:p>
        </p:txBody>
      </p:sp>
    </p:spTree>
    <p:extLst>
      <p:ext uri="{BB962C8B-B14F-4D97-AF65-F5344CB8AC3E}">
        <p14:creationId xmlns="" xmlns:p14="http://schemas.microsoft.com/office/powerpoint/2010/main" val="5194112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400" dirty="0" smtClean="0">
                <a:latin typeface="Times New Roman" pitchFamily="18" charset="0"/>
                <a:cs typeface="Times New Roman" pitchFamily="18" charset="0"/>
              </a:rPr>
              <a:t>Unlike copyrights, patents and trademarks, trade secrets do not have to be registered with government agencies.</a:t>
            </a:r>
          </a:p>
          <a:p>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Trade secret protection does not expire – as long as a trade secret remains secret, protection survives (e.g. the Coca-</a:t>
            </a:r>
            <a:r>
              <a:rPr lang="en-US" sz="1400" dirty="0" err="1" smtClean="0">
                <a:latin typeface="Times New Roman" pitchFamily="18" charset="0"/>
                <a:cs typeface="Times New Roman" pitchFamily="18" charset="0"/>
              </a:rPr>
              <a:t>Cola</a:t>
            </a:r>
            <a:r>
              <a:rPr lang="en-US" sz="1400" baseline="100000" dirty="0" err="1" smtClean="0">
                <a:latin typeface="Times New Roman" pitchFamily="18" charset="0"/>
                <a:cs typeface="Times New Roman" pitchFamily="18" charset="0"/>
              </a:rPr>
              <a:t>TM</a:t>
            </a:r>
            <a:r>
              <a:rPr lang="en-US" sz="1400" baseline="1000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formula).</a:t>
            </a:r>
          </a:p>
          <a:p>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Trade secret protection can be very broad; as long as it meets the applicable definition, virtually anything can be a trade secret</a:t>
            </a:r>
          </a:p>
          <a:p>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The primary downside to trade secret protection compared to other forms of IP protection is that it is easy to lose.</a:t>
            </a:r>
          </a:p>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37</a:t>
            </a:fld>
            <a:endParaRPr lang="en-US" dirty="0"/>
          </a:p>
        </p:txBody>
      </p:sp>
    </p:spTree>
    <p:extLst>
      <p:ext uri="{BB962C8B-B14F-4D97-AF65-F5344CB8AC3E}">
        <p14:creationId xmlns="" xmlns:p14="http://schemas.microsoft.com/office/powerpoint/2010/main" val="25306938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pPr marL="228600" indent="-228600">
              <a:buAutoNum type="arabicPeriod"/>
            </a:pPr>
            <a:r>
              <a:rPr lang="en-US" sz="1400" dirty="0" smtClean="0">
                <a:latin typeface="Times New Roman" pitchFamily="18" charset="0"/>
                <a:cs typeface="Times New Roman" pitchFamily="18" charset="0"/>
              </a:rPr>
              <a:t>Identify</a:t>
            </a:r>
            <a:r>
              <a:rPr lang="en-US" sz="1400" baseline="0" dirty="0" smtClean="0">
                <a:latin typeface="Times New Roman" pitchFamily="18" charset="0"/>
                <a:cs typeface="Times New Roman" pitchFamily="18" charset="0"/>
              </a:rPr>
              <a:t> trade secrets</a:t>
            </a:r>
          </a:p>
          <a:p>
            <a:pPr marL="228600" indent="-228600">
              <a:buAutoNum type="arabicPeriod"/>
            </a:pPr>
            <a:endParaRPr lang="en-US" sz="1400" baseline="0" dirty="0" smtClean="0">
              <a:latin typeface="Times New Roman" pitchFamily="18" charset="0"/>
              <a:cs typeface="Times New Roman" pitchFamily="18" charset="0"/>
            </a:endParaRPr>
          </a:p>
          <a:p>
            <a:pPr marL="228600" indent="-228600">
              <a:buAutoNum type="arabicPeriod"/>
            </a:pPr>
            <a:r>
              <a:rPr lang="en-US" sz="1400" baseline="0" dirty="0" smtClean="0">
                <a:latin typeface="Times New Roman" pitchFamily="18" charset="0"/>
                <a:cs typeface="Times New Roman" pitchFamily="18" charset="0"/>
              </a:rPr>
              <a:t>Assess threat and possible exposures</a:t>
            </a:r>
          </a:p>
          <a:p>
            <a:pPr marL="685800" lvl="1" indent="-228600">
              <a:buAutoNum type="arabicPeriod"/>
            </a:pPr>
            <a:r>
              <a:rPr lang="en-US" sz="1400" baseline="0" dirty="0" smtClean="0">
                <a:latin typeface="Times New Roman" pitchFamily="18" charset="0"/>
                <a:cs typeface="Times New Roman" pitchFamily="18" charset="0"/>
              </a:rPr>
              <a:t>Nation states</a:t>
            </a:r>
          </a:p>
          <a:p>
            <a:pPr marL="685800" lvl="1" indent="-228600">
              <a:buAutoNum type="arabicPeriod"/>
            </a:pPr>
            <a:r>
              <a:rPr lang="en-US" sz="1400" baseline="0" dirty="0" smtClean="0">
                <a:latin typeface="Times New Roman" pitchFamily="18" charset="0"/>
                <a:cs typeface="Times New Roman" pitchFamily="18" charset="0"/>
              </a:rPr>
              <a:t>competitors</a:t>
            </a:r>
          </a:p>
          <a:p>
            <a:pPr marL="228600" indent="-228600">
              <a:buAutoNum type="arabicPeriod"/>
            </a:pPr>
            <a:endParaRPr lang="en-US" sz="1400" baseline="0" dirty="0" smtClean="0">
              <a:latin typeface="Times New Roman" pitchFamily="18" charset="0"/>
              <a:cs typeface="Times New Roman" pitchFamily="18" charset="0"/>
            </a:endParaRPr>
          </a:p>
          <a:p>
            <a:pPr marL="228600" indent="-228600">
              <a:buAutoNum type="arabicPeriod"/>
            </a:pPr>
            <a:r>
              <a:rPr lang="en-US" sz="1400" baseline="0" dirty="0" smtClean="0">
                <a:latin typeface="Times New Roman" pitchFamily="18" charset="0"/>
                <a:cs typeface="Times New Roman" pitchFamily="18" charset="0"/>
              </a:rPr>
              <a:t>Trade secret value ranking analysis</a:t>
            </a:r>
          </a:p>
          <a:p>
            <a:pPr marL="685800" lvl="1" indent="-228600">
              <a:buAutoNum type="arabicPeriod"/>
            </a:pPr>
            <a:r>
              <a:rPr lang="en-US" sz="1400" baseline="0" dirty="0" smtClean="0">
                <a:latin typeface="Times New Roman" pitchFamily="18" charset="0"/>
                <a:cs typeface="Times New Roman" pitchFamily="18" charset="0"/>
              </a:rPr>
              <a:t>Cost/benefit analysis</a:t>
            </a:r>
          </a:p>
          <a:p>
            <a:pPr marL="228600" indent="-228600">
              <a:buAutoNum type="arabicPeriod"/>
            </a:pPr>
            <a:endParaRPr lang="en-US" sz="1400" baseline="0" dirty="0" smtClean="0">
              <a:latin typeface="Times New Roman" pitchFamily="18" charset="0"/>
              <a:cs typeface="Times New Roman" pitchFamily="18" charset="0"/>
            </a:endParaRPr>
          </a:p>
          <a:p>
            <a:pPr marL="228600" indent="-228600">
              <a:buAutoNum type="arabicPeriod"/>
            </a:pPr>
            <a:r>
              <a:rPr lang="en-US" sz="1400" baseline="0" dirty="0" smtClean="0">
                <a:latin typeface="Times New Roman" pitchFamily="18" charset="0"/>
                <a:cs typeface="Times New Roman" pitchFamily="18" charset="0"/>
              </a:rPr>
              <a:t>Analyze loss attributable to theft event</a:t>
            </a:r>
          </a:p>
          <a:p>
            <a:pPr marL="228600" indent="-228600">
              <a:buAutoNum type="arabicPeriod"/>
            </a:pPr>
            <a:endParaRPr lang="en-US" sz="1400" baseline="0" dirty="0" smtClean="0">
              <a:latin typeface="Times New Roman" pitchFamily="18" charset="0"/>
              <a:cs typeface="Times New Roman" pitchFamily="18" charset="0"/>
            </a:endParaRPr>
          </a:p>
          <a:p>
            <a:pPr marL="228600" indent="-228600">
              <a:buAutoNum type="arabicPeriod"/>
            </a:pPr>
            <a:r>
              <a:rPr lang="en-US" sz="1400" baseline="0" dirty="0" smtClean="0">
                <a:latin typeface="Times New Roman" pitchFamily="18" charset="0"/>
                <a:cs typeface="Times New Roman" pitchFamily="18" charset="0"/>
              </a:rPr>
              <a:t>Enhance ability to secure assets</a:t>
            </a:r>
            <a:endParaRPr lang="en-US" sz="14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646150C8-1327-448B-B0D3-34A6D2F684D5}" type="slidenum">
              <a:rPr lang="en-US" smtClean="0"/>
              <a:pPr/>
              <a:t>38</a:t>
            </a:fld>
            <a:endParaRPr lang="en-US" dirty="0"/>
          </a:p>
        </p:txBody>
      </p:sp>
    </p:spTree>
    <p:extLst>
      <p:ext uri="{BB962C8B-B14F-4D97-AF65-F5344CB8AC3E}">
        <p14:creationId xmlns="" xmlns:p14="http://schemas.microsoft.com/office/powerpoint/2010/main" val="24162553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39</a:t>
            </a:fld>
            <a:endParaRPr lang="en-US" dirty="0"/>
          </a:p>
        </p:txBody>
      </p:sp>
    </p:spTree>
    <p:extLst>
      <p:ext uri="{BB962C8B-B14F-4D97-AF65-F5344CB8AC3E}">
        <p14:creationId xmlns="" xmlns:p14="http://schemas.microsoft.com/office/powerpoint/2010/main" val="13955335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40</a:t>
            </a:fld>
            <a:endParaRPr lang="en-US" dirty="0"/>
          </a:p>
        </p:txBody>
      </p:sp>
    </p:spTree>
    <p:extLst>
      <p:ext uri="{BB962C8B-B14F-4D97-AF65-F5344CB8AC3E}">
        <p14:creationId xmlns="" xmlns:p14="http://schemas.microsoft.com/office/powerpoint/2010/main" val="3036748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4</a:t>
            </a:fld>
            <a:endParaRPr lang="en-US" dirty="0"/>
          </a:p>
        </p:txBody>
      </p:sp>
    </p:spTree>
    <p:extLst>
      <p:ext uri="{BB962C8B-B14F-4D97-AF65-F5344CB8AC3E}">
        <p14:creationId xmlns="" xmlns:p14="http://schemas.microsoft.com/office/powerpoint/2010/main" val="1211396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fontScale="62500" lnSpcReduction="20000"/>
          </a:bodyPr>
          <a:lstStyle/>
          <a:p>
            <a:pPr marL="109728" marR="0" lvl="0" indent="0" algn="l" defTabSz="914400" rtl="0" eaLnBrk="1" fontAlgn="auto" latinLnBrk="0" hangingPunct="1">
              <a:lnSpc>
                <a:spcPct val="120000"/>
              </a:lnSpc>
              <a:spcBef>
                <a:spcPts val="1200"/>
              </a:spcBef>
              <a:spcAft>
                <a:spcPts val="0"/>
              </a:spcAft>
              <a:buClr>
                <a:srgbClr val="2DA2BF"/>
              </a:buClr>
              <a:buSzPct val="68000"/>
              <a:buFont typeface="Wingdings 3"/>
              <a:buChar char=""/>
              <a:tabLst/>
              <a:defRPr/>
            </a:pPr>
            <a:r>
              <a:rPr kumimoji="0" lang="en-US" sz="1600" b="0" i="0" u="none" strike="noStrike" kern="1200" cap="none" spc="0" normalizeH="0" baseline="0" noProof="0" dirty="0" smtClean="0">
                <a:ln>
                  <a:noFill/>
                </a:ln>
                <a:solidFill>
                  <a:prstClr val="black"/>
                </a:solidFill>
                <a:effectLst/>
                <a:uLnTx/>
                <a:uFillTx/>
                <a:latin typeface="Times New Roman" pitchFamily="18" charset="0"/>
                <a:cs typeface="Times New Roman" pitchFamily="18" charset="0"/>
              </a:rPr>
              <a:t>Identify current measures used to secure trade secrets</a:t>
            </a:r>
          </a:p>
          <a:p>
            <a:pPr marL="365760" marR="0" lvl="1" indent="0" algn="l" defTabSz="914400" rtl="0" eaLnBrk="1" fontAlgn="auto" latinLnBrk="0" hangingPunct="1">
              <a:lnSpc>
                <a:spcPct val="120000"/>
              </a:lnSpc>
              <a:spcBef>
                <a:spcPts val="1200"/>
              </a:spcBef>
              <a:spcAft>
                <a:spcPts val="0"/>
              </a:spcAft>
              <a:buClr>
                <a:srgbClr val="2DA2BF"/>
              </a:buClr>
              <a:buSzTx/>
              <a:buFont typeface="Verdana"/>
              <a:buChar char="◦"/>
              <a:tabLst/>
              <a:defRPr/>
            </a:pPr>
            <a:r>
              <a:rPr kumimoji="0" lang="en-US" sz="1600" b="0" i="0" u="none" strike="noStrike" kern="1200" cap="none" spc="0" normalizeH="0" baseline="0" noProof="0" dirty="0" smtClean="0">
                <a:ln>
                  <a:noFill/>
                </a:ln>
                <a:solidFill>
                  <a:prstClr val="black"/>
                </a:solidFill>
                <a:effectLst/>
                <a:uLnTx/>
                <a:uFillTx/>
                <a:latin typeface="Times New Roman" pitchFamily="18" charset="0"/>
                <a:cs typeface="Times New Roman" pitchFamily="18" charset="0"/>
              </a:rPr>
              <a:t> Where are they stored?</a:t>
            </a:r>
          </a:p>
          <a:p>
            <a:pPr marL="365760" marR="0" lvl="1" indent="0" algn="l" defTabSz="914400" rtl="0" eaLnBrk="1" fontAlgn="auto" latinLnBrk="0" hangingPunct="1">
              <a:lnSpc>
                <a:spcPct val="120000"/>
              </a:lnSpc>
              <a:spcBef>
                <a:spcPts val="1200"/>
              </a:spcBef>
              <a:spcAft>
                <a:spcPts val="0"/>
              </a:spcAft>
              <a:buClr>
                <a:srgbClr val="2DA2BF"/>
              </a:buClr>
              <a:buSzTx/>
              <a:buFont typeface="Verdana"/>
              <a:buChar char="◦"/>
              <a:tabLst/>
              <a:defRPr/>
            </a:pPr>
            <a:r>
              <a:rPr kumimoji="0" lang="en-US" sz="1600" b="0" i="0" u="none" strike="noStrike" kern="1200" cap="none" spc="0" normalizeH="0" baseline="0" noProof="0" dirty="0" smtClean="0">
                <a:ln>
                  <a:noFill/>
                </a:ln>
                <a:solidFill>
                  <a:prstClr val="black"/>
                </a:solidFill>
                <a:effectLst/>
                <a:uLnTx/>
                <a:uFillTx/>
                <a:latin typeface="Times New Roman" pitchFamily="18" charset="0"/>
                <a:cs typeface="Times New Roman" pitchFamily="18" charset="0"/>
              </a:rPr>
              <a:t> Who has access?</a:t>
            </a:r>
          </a:p>
          <a:p>
            <a:pPr marL="365760" marR="0" lvl="1" indent="0" algn="l" defTabSz="914400" rtl="0" eaLnBrk="1" fontAlgn="auto" latinLnBrk="0" hangingPunct="1">
              <a:lnSpc>
                <a:spcPct val="120000"/>
              </a:lnSpc>
              <a:spcBef>
                <a:spcPts val="1200"/>
              </a:spcBef>
              <a:spcAft>
                <a:spcPts val="0"/>
              </a:spcAft>
              <a:buClr>
                <a:srgbClr val="2DA2BF"/>
              </a:buClr>
              <a:buSzTx/>
              <a:buFont typeface="Verdana"/>
              <a:buChar char="◦"/>
              <a:tabLst/>
              <a:defRPr/>
            </a:pPr>
            <a:r>
              <a:rPr kumimoji="0" lang="en-US" sz="1600" b="0" i="0" u="none" strike="noStrike" kern="1200" cap="none" spc="0" normalizeH="0" baseline="0" noProof="0" dirty="0" smtClean="0">
                <a:ln>
                  <a:noFill/>
                </a:ln>
                <a:solidFill>
                  <a:prstClr val="black"/>
                </a:solidFill>
                <a:effectLst/>
                <a:uLnTx/>
                <a:uFillTx/>
                <a:latin typeface="Times New Roman" pitchFamily="18" charset="0"/>
                <a:cs typeface="Times New Roman" pitchFamily="18" charset="0"/>
              </a:rPr>
              <a:t> Are there written policies outlining procedures to protect?</a:t>
            </a:r>
          </a:p>
          <a:p>
            <a:pPr marL="109728" marR="0" lvl="0" indent="0" algn="l" defTabSz="914400" rtl="0" eaLnBrk="1" fontAlgn="auto" latinLnBrk="0" hangingPunct="1">
              <a:lnSpc>
                <a:spcPct val="120000"/>
              </a:lnSpc>
              <a:spcBef>
                <a:spcPts val="1200"/>
              </a:spcBef>
              <a:spcAft>
                <a:spcPts val="0"/>
              </a:spcAft>
              <a:buClr>
                <a:srgbClr val="2DA2BF"/>
              </a:buClr>
              <a:buSzPct val="68000"/>
              <a:buFont typeface="Wingdings 3"/>
              <a:buNone/>
              <a:tabLst/>
              <a:defRPr/>
            </a:pPr>
            <a:r>
              <a:rPr kumimoji="0" lang="en-US" sz="1600" b="0" i="0" u="none" strike="noStrike" kern="1200" cap="none" spc="0" normalizeH="0" baseline="0" noProof="0" dirty="0" smtClean="0">
                <a:ln>
                  <a:noFill/>
                </a:ln>
                <a:solidFill>
                  <a:prstClr val="black"/>
                </a:solidFill>
                <a:effectLst/>
                <a:uLnTx/>
                <a:uFillTx/>
                <a:latin typeface="Times New Roman" pitchFamily="18" charset="0"/>
                <a:cs typeface="Times New Roman" pitchFamily="18" charset="0"/>
              </a:rPr>
              <a:t>  </a:t>
            </a:r>
          </a:p>
          <a:p>
            <a:pPr marL="109728" marR="0" lvl="0" indent="0" algn="l" defTabSz="914400" rtl="0" eaLnBrk="1" fontAlgn="auto" latinLnBrk="0" hangingPunct="1">
              <a:lnSpc>
                <a:spcPct val="120000"/>
              </a:lnSpc>
              <a:spcBef>
                <a:spcPts val="1200"/>
              </a:spcBef>
              <a:spcAft>
                <a:spcPts val="0"/>
              </a:spcAft>
              <a:buClr>
                <a:srgbClr val="2DA2BF"/>
              </a:buClr>
              <a:buSzPct val="68000"/>
              <a:buFont typeface="Wingdings 3"/>
              <a:buChar char=""/>
              <a:tabLst/>
              <a:defRPr/>
            </a:pPr>
            <a:r>
              <a:rPr kumimoji="0" lang="en-US" sz="1600" b="0" i="0" u="none" strike="noStrike" kern="1200" cap="none" spc="0" normalizeH="0" baseline="0" noProof="0" dirty="0" smtClean="0">
                <a:ln>
                  <a:noFill/>
                </a:ln>
                <a:solidFill>
                  <a:prstClr val="black"/>
                </a:solidFill>
                <a:effectLst/>
                <a:uLnTx/>
                <a:uFillTx/>
                <a:latin typeface="Times New Roman" pitchFamily="18" charset="0"/>
                <a:cs typeface="Times New Roman" pitchFamily="18" charset="0"/>
              </a:rPr>
              <a:t>Evaluate measures’ effectiveness</a:t>
            </a:r>
          </a:p>
          <a:p>
            <a:pPr marL="365760" marR="0" lvl="1" indent="0" algn="l" defTabSz="914400" rtl="0" eaLnBrk="1" fontAlgn="auto" latinLnBrk="0" hangingPunct="1">
              <a:lnSpc>
                <a:spcPct val="120000"/>
              </a:lnSpc>
              <a:spcBef>
                <a:spcPts val="1200"/>
              </a:spcBef>
              <a:spcAft>
                <a:spcPts val="0"/>
              </a:spcAft>
              <a:buClr>
                <a:srgbClr val="2DA2BF"/>
              </a:buClr>
              <a:buSzTx/>
              <a:buFont typeface="Verdana"/>
              <a:buChar char="◦"/>
              <a:tabLst/>
              <a:defRPr/>
            </a:pPr>
            <a:r>
              <a:rPr kumimoji="0" lang="en-US" sz="1600" b="0" i="0" u="none" strike="noStrike" kern="1200" cap="none" spc="0" normalizeH="0" baseline="0" noProof="0" dirty="0" smtClean="0">
                <a:ln>
                  <a:noFill/>
                </a:ln>
                <a:solidFill>
                  <a:prstClr val="black"/>
                </a:solidFill>
                <a:effectLst/>
                <a:uLnTx/>
                <a:uFillTx/>
                <a:latin typeface="Times New Roman" pitchFamily="18" charset="0"/>
                <a:cs typeface="Times New Roman" pitchFamily="18" charset="0"/>
              </a:rPr>
              <a:t>  What is the biggest opportunity for theft? The information that would hurt the most if stolen?  </a:t>
            </a:r>
          </a:p>
          <a:p>
            <a:pPr marL="365760" marR="0" lvl="1" indent="0" algn="l" defTabSz="914400" rtl="0" eaLnBrk="1" fontAlgn="auto" latinLnBrk="0" hangingPunct="1">
              <a:lnSpc>
                <a:spcPct val="120000"/>
              </a:lnSpc>
              <a:spcBef>
                <a:spcPts val="1200"/>
              </a:spcBef>
              <a:spcAft>
                <a:spcPts val="0"/>
              </a:spcAft>
              <a:buClr>
                <a:srgbClr val="2DA2BF"/>
              </a:buClr>
              <a:buSzTx/>
              <a:buFont typeface="Verdana"/>
              <a:buChar char="◦"/>
              <a:tabLst/>
              <a:defRPr/>
            </a:pPr>
            <a:r>
              <a:rPr kumimoji="0" lang="en-US" sz="1600" b="0" i="0" u="none" strike="noStrike" kern="1200" cap="none" spc="0" normalizeH="0" baseline="0" noProof="0" dirty="0" smtClean="0">
                <a:ln>
                  <a:noFill/>
                </a:ln>
                <a:solidFill>
                  <a:prstClr val="black"/>
                </a:solidFill>
                <a:effectLst/>
                <a:uLnTx/>
                <a:uFillTx/>
                <a:latin typeface="Times New Roman" pitchFamily="18" charset="0"/>
                <a:cs typeface="Times New Roman" pitchFamily="18" charset="0"/>
              </a:rPr>
              <a:t>  Do the measures protect against theft of this type of information?</a:t>
            </a:r>
          </a:p>
          <a:p>
            <a:pPr marL="365760" marR="0" lvl="1" indent="0" algn="l" defTabSz="914400" rtl="0" eaLnBrk="1" fontAlgn="auto" latinLnBrk="0" hangingPunct="1">
              <a:lnSpc>
                <a:spcPct val="120000"/>
              </a:lnSpc>
              <a:spcBef>
                <a:spcPts val="1200"/>
              </a:spcBef>
              <a:spcAft>
                <a:spcPts val="0"/>
              </a:spcAft>
              <a:buClr>
                <a:srgbClr val="2DA2BF"/>
              </a:buClr>
              <a:buSzTx/>
              <a:buFont typeface="Verdana"/>
              <a:buChar char="◦"/>
              <a:tabLst/>
              <a:defRPr/>
            </a:pPr>
            <a:r>
              <a:rPr kumimoji="0" lang="en-US" sz="1600" b="0" i="0" u="none" strike="noStrike" kern="1200" cap="none" spc="0" normalizeH="0" baseline="0" noProof="0" dirty="0" smtClean="0">
                <a:ln>
                  <a:noFill/>
                </a:ln>
                <a:solidFill>
                  <a:prstClr val="black"/>
                </a:solidFill>
                <a:effectLst/>
                <a:uLnTx/>
                <a:uFillTx/>
                <a:latin typeface="Times New Roman" pitchFamily="18" charset="0"/>
                <a:cs typeface="Times New Roman" pitchFamily="18" charset="0"/>
              </a:rPr>
              <a:t>  Have there been any trade secret thefts under the measures?</a:t>
            </a:r>
          </a:p>
          <a:p>
            <a:pPr marL="109728" marR="0" lvl="0" indent="0" algn="l" defTabSz="914400" rtl="0" eaLnBrk="1" fontAlgn="auto" latinLnBrk="0" hangingPunct="1">
              <a:lnSpc>
                <a:spcPct val="120000"/>
              </a:lnSpc>
              <a:spcBef>
                <a:spcPts val="1200"/>
              </a:spcBef>
              <a:spcAft>
                <a:spcPts val="0"/>
              </a:spcAft>
              <a:buClr>
                <a:srgbClr val="2DA2BF"/>
              </a:buClr>
              <a:buSzPct val="68000"/>
              <a:buFont typeface="Wingdings 3"/>
              <a:buNone/>
              <a:tabLst/>
              <a:defRPr/>
            </a:pPr>
            <a:r>
              <a:rPr kumimoji="0" lang="en-US" sz="1600" b="0" i="0" u="none" strike="noStrike" kern="1200" cap="none" spc="0" normalizeH="0" baseline="0" noProof="0" dirty="0" smtClean="0">
                <a:ln>
                  <a:noFill/>
                </a:ln>
                <a:solidFill>
                  <a:prstClr val="black"/>
                </a:solidFill>
                <a:effectLst/>
                <a:uLnTx/>
                <a:uFillTx/>
                <a:latin typeface="Times New Roman" pitchFamily="18" charset="0"/>
                <a:cs typeface="Times New Roman" pitchFamily="18" charset="0"/>
              </a:rPr>
              <a:t>  </a:t>
            </a:r>
          </a:p>
          <a:p>
            <a:pPr marL="109728" marR="0" lvl="0" indent="0" algn="l" defTabSz="914400" rtl="0" eaLnBrk="1" fontAlgn="auto" latinLnBrk="0" hangingPunct="1">
              <a:lnSpc>
                <a:spcPct val="120000"/>
              </a:lnSpc>
              <a:spcBef>
                <a:spcPts val="1200"/>
              </a:spcBef>
              <a:spcAft>
                <a:spcPts val="0"/>
              </a:spcAft>
              <a:buClr>
                <a:srgbClr val="2DA2BF"/>
              </a:buClr>
              <a:buSzPct val="68000"/>
              <a:buFont typeface="Wingdings 3"/>
              <a:buChar char=""/>
              <a:tabLst/>
              <a:defRPr/>
            </a:pPr>
            <a:r>
              <a:rPr kumimoji="0" lang="en-US" sz="1600" b="0" i="0" u="none" strike="noStrike" kern="1200" cap="none" spc="0" normalizeH="0" baseline="0" noProof="0" dirty="0" smtClean="0">
                <a:ln>
                  <a:noFill/>
                </a:ln>
                <a:solidFill>
                  <a:prstClr val="black"/>
                </a:solidFill>
                <a:effectLst/>
                <a:uLnTx/>
                <a:uFillTx/>
                <a:latin typeface="Times New Roman" pitchFamily="18" charset="0"/>
                <a:cs typeface="Times New Roman" pitchFamily="18" charset="0"/>
              </a:rPr>
              <a:t>Propose additional measures</a:t>
            </a:r>
          </a:p>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41</a:t>
            </a:fld>
            <a:endParaRPr lang="en-US" dirty="0"/>
          </a:p>
        </p:txBody>
      </p:sp>
    </p:spTree>
    <p:extLst>
      <p:ext uri="{BB962C8B-B14F-4D97-AF65-F5344CB8AC3E}">
        <p14:creationId xmlns="" xmlns:p14="http://schemas.microsoft.com/office/powerpoint/2010/main" val="8185680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r>
              <a:rPr lang="en-US" sz="1400" dirty="0" smtClean="0">
                <a:latin typeface="Times New Roman" pitchFamily="18" charset="0"/>
                <a:cs typeface="Times New Roman" pitchFamily="18" charset="0"/>
              </a:rPr>
              <a:t>What controls</a:t>
            </a:r>
            <a:r>
              <a:rPr lang="en-US" sz="1400" baseline="0" dirty="0" smtClean="0">
                <a:latin typeface="Times New Roman" pitchFamily="18" charset="0"/>
                <a:cs typeface="Times New Roman" pitchFamily="18" charset="0"/>
              </a:rPr>
              <a:t> are there on company data that makes its way onto personal devices?</a:t>
            </a:r>
          </a:p>
          <a:p>
            <a:endParaRPr lang="en-US" sz="1400" baseline="0" dirty="0" smtClean="0">
              <a:latin typeface="Times New Roman" pitchFamily="18" charset="0"/>
              <a:cs typeface="Times New Roman" pitchFamily="18" charset="0"/>
            </a:endParaRPr>
          </a:p>
          <a:p>
            <a:r>
              <a:rPr lang="en-US" sz="1400" baseline="0" dirty="0" smtClean="0">
                <a:latin typeface="Times New Roman" pitchFamily="18" charset="0"/>
                <a:cs typeface="Times New Roman" pitchFamily="18" charset="0"/>
              </a:rPr>
              <a:t>What happens to company data when an employee leaves?</a:t>
            </a:r>
          </a:p>
          <a:p>
            <a:endParaRPr lang="en-US" sz="1400" baseline="0" dirty="0" smtClean="0">
              <a:latin typeface="Times New Roman" pitchFamily="18" charset="0"/>
              <a:cs typeface="Times New Roman" pitchFamily="18" charset="0"/>
            </a:endParaRPr>
          </a:p>
          <a:p>
            <a:r>
              <a:rPr lang="en-US" sz="1400" baseline="0" dirty="0" smtClean="0">
                <a:latin typeface="Times New Roman" pitchFamily="18" charset="0"/>
                <a:cs typeface="Times New Roman" pitchFamily="18" charset="0"/>
              </a:rPr>
              <a:t>Data has become increasingly portable.  Every device can store more information than previously imaginable</a:t>
            </a:r>
            <a:endParaRPr lang="en-US" sz="14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646150C8-1327-448B-B0D3-34A6D2F684D5}" type="slidenum">
              <a:rPr lang="en-US" smtClean="0"/>
              <a:pPr/>
              <a:t>42</a:t>
            </a:fld>
            <a:endParaRPr lang="en-US" dirty="0"/>
          </a:p>
        </p:txBody>
      </p:sp>
    </p:spTree>
    <p:extLst>
      <p:ext uri="{BB962C8B-B14F-4D97-AF65-F5344CB8AC3E}">
        <p14:creationId xmlns="" xmlns:p14="http://schemas.microsoft.com/office/powerpoint/2010/main" val="38773909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365760" lvl="1" indent="0">
              <a:lnSpc>
                <a:spcPct val="150000"/>
              </a:lnSpc>
            </a:pPr>
            <a:r>
              <a:rPr lang="en-US" sz="1400" dirty="0" smtClean="0">
                <a:latin typeface="Times New Roman" pitchFamily="18" charset="0"/>
                <a:cs typeface="Times New Roman" pitchFamily="18" charset="0"/>
              </a:rPr>
              <a:t>Compartmentalize R&amp;D</a:t>
            </a:r>
          </a:p>
          <a:p>
            <a:pPr marL="365760" lvl="1" indent="0">
              <a:lnSpc>
                <a:spcPct val="150000"/>
              </a:lnSpc>
            </a:pPr>
            <a:endParaRPr lang="en-US" sz="1400" dirty="0" smtClean="0">
              <a:latin typeface="Times New Roman" pitchFamily="18" charset="0"/>
              <a:cs typeface="Times New Roman" pitchFamily="18" charset="0"/>
            </a:endParaRPr>
          </a:p>
          <a:p>
            <a:pPr marL="365760" lvl="1" indent="0">
              <a:lnSpc>
                <a:spcPct val="150000"/>
              </a:lnSpc>
            </a:pPr>
            <a:r>
              <a:rPr lang="en-US" sz="1400" dirty="0" smtClean="0">
                <a:latin typeface="Times New Roman" pitchFamily="18" charset="0"/>
                <a:cs typeface="Times New Roman" pitchFamily="18" charset="0"/>
              </a:rPr>
              <a:t> Don’t send trade secrets via e-mail without proper encryption or security keys.</a:t>
            </a:r>
          </a:p>
          <a:p>
            <a:pPr marL="365760" lvl="1" indent="0">
              <a:lnSpc>
                <a:spcPct val="150000"/>
              </a:lnSpc>
            </a:pPr>
            <a:endParaRPr lang="en-US" sz="1400" dirty="0" smtClean="0">
              <a:latin typeface="Times New Roman" pitchFamily="18" charset="0"/>
              <a:cs typeface="Times New Roman" pitchFamily="18" charset="0"/>
            </a:endParaRPr>
          </a:p>
          <a:p>
            <a:pPr marL="365760" lvl="1" indent="0">
              <a:lnSpc>
                <a:spcPct val="150000"/>
              </a:lnSpc>
            </a:pPr>
            <a:r>
              <a:rPr lang="en-US" sz="1400" dirty="0" smtClean="0">
                <a:latin typeface="Times New Roman" pitchFamily="18" charset="0"/>
                <a:cs typeface="Times New Roman" pitchFamily="18" charset="0"/>
              </a:rPr>
              <a:t>When trade secrets are printed or otherwise kept in hard copy format, be sure that they are carefully labeled and tracked; shred when no longer in use.</a:t>
            </a:r>
          </a:p>
          <a:p>
            <a:pPr marL="365760" lvl="1" indent="0">
              <a:lnSpc>
                <a:spcPct val="150000"/>
              </a:lnSpc>
            </a:pPr>
            <a:endParaRPr lang="en-US" sz="1400" dirty="0" smtClean="0">
              <a:latin typeface="Times New Roman" pitchFamily="18" charset="0"/>
              <a:cs typeface="Times New Roman" pitchFamily="18" charset="0"/>
            </a:endParaRPr>
          </a:p>
          <a:p>
            <a:pPr marL="365760" lvl="1" indent="0">
              <a:lnSpc>
                <a:spcPct val="150000"/>
              </a:lnSpc>
            </a:pPr>
            <a:r>
              <a:rPr lang="en-US" sz="1400" dirty="0" smtClean="0">
                <a:latin typeface="Times New Roman" pitchFamily="18" charset="0"/>
                <a:cs typeface="Times New Roman" pitchFamily="18" charset="0"/>
              </a:rPr>
              <a:t>In 2010, nearly half of the businesses responding to a Computer Security Institute survey said they dedicated more than 5% of their IT budgets to protecting confidential electronic information.</a:t>
            </a:r>
          </a:p>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43</a:t>
            </a:fld>
            <a:endParaRPr lang="en-US" dirty="0"/>
          </a:p>
        </p:txBody>
      </p:sp>
    </p:spTree>
    <p:extLst>
      <p:ext uri="{BB962C8B-B14F-4D97-AF65-F5344CB8AC3E}">
        <p14:creationId xmlns="" xmlns:p14="http://schemas.microsoft.com/office/powerpoint/2010/main" val="22683483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44</a:t>
            </a:fld>
            <a:endParaRPr lang="en-US" dirty="0"/>
          </a:p>
        </p:txBody>
      </p:sp>
    </p:spTree>
    <p:extLst>
      <p:ext uri="{BB962C8B-B14F-4D97-AF65-F5344CB8AC3E}">
        <p14:creationId xmlns="" xmlns:p14="http://schemas.microsoft.com/office/powerpoint/2010/main" val="24340229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45</a:t>
            </a:fld>
            <a:endParaRPr lang="en-US" dirty="0"/>
          </a:p>
        </p:txBody>
      </p:sp>
    </p:spTree>
    <p:extLst>
      <p:ext uri="{BB962C8B-B14F-4D97-AF65-F5344CB8AC3E}">
        <p14:creationId xmlns="" xmlns:p14="http://schemas.microsoft.com/office/powerpoint/2010/main" val="15151204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46</a:t>
            </a:fld>
            <a:endParaRPr lang="en-US" dirty="0"/>
          </a:p>
        </p:txBody>
      </p:sp>
    </p:spTree>
    <p:extLst>
      <p:ext uri="{BB962C8B-B14F-4D97-AF65-F5344CB8AC3E}">
        <p14:creationId xmlns="" xmlns:p14="http://schemas.microsoft.com/office/powerpoint/2010/main" val="13344012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fontScale="92500" lnSpcReduction="20000"/>
          </a:bodyPr>
          <a:lstStyle/>
          <a:p>
            <a:pPr marL="365760" lvl="1" indent="0">
              <a:lnSpc>
                <a:spcPct val="150000"/>
              </a:lnSpc>
            </a:pPr>
            <a:r>
              <a:rPr lang="en-US" sz="1600" dirty="0" smtClean="0">
                <a:latin typeface="Times New Roman" pitchFamily="18" charset="0"/>
                <a:cs typeface="Times New Roman" pitchFamily="18" charset="0"/>
              </a:rPr>
              <a:t> Review nondisclosure agreement to remind of obligations</a:t>
            </a:r>
          </a:p>
          <a:p>
            <a:pPr marL="365760" lvl="1" indent="0">
              <a:lnSpc>
                <a:spcPct val="150000"/>
              </a:lnSpc>
            </a:pPr>
            <a:endParaRPr lang="en-US" sz="1600" dirty="0" smtClean="0">
              <a:latin typeface="Times New Roman" pitchFamily="18" charset="0"/>
              <a:cs typeface="Times New Roman" pitchFamily="18" charset="0"/>
            </a:endParaRPr>
          </a:p>
          <a:p>
            <a:pPr marL="365760" lvl="1" indent="0">
              <a:lnSpc>
                <a:spcPct val="150000"/>
              </a:lnSpc>
            </a:pPr>
            <a:r>
              <a:rPr lang="en-US" sz="1600" dirty="0" smtClean="0">
                <a:latin typeface="Times New Roman" pitchFamily="18" charset="0"/>
                <a:cs typeface="Times New Roman" pitchFamily="18" charset="0"/>
              </a:rPr>
              <a:t>  Reiterate duty not to use or disclose trade secrets</a:t>
            </a:r>
          </a:p>
          <a:p>
            <a:pPr marL="365760" lvl="1" indent="0">
              <a:lnSpc>
                <a:spcPct val="150000"/>
              </a:lnSpc>
            </a:pPr>
            <a:endParaRPr lang="en-US" sz="1600" dirty="0" smtClean="0">
              <a:latin typeface="Times New Roman" pitchFamily="18" charset="0"/>
              <a:cs typeface="Times New Roman" pitchFamily="18" charset="0"/>
            </a:endParaRPr>
          </a:p>
          <a:p>
            <a:pPr marL="365760" lvl="1" indent="0">
              <a:lnSpc>
                <a:spcPct val="150000"/>
              </a:lnSpc>
            </a:pPr>
            <a:r>
              <a:rPr lang="en-US" sz="1600" dirty="0" smtClean="0">
                <a:latin typeface="Times New Roman" pitchFamily="18" charset="0"/>
                <a:cs typeface="Times New Roman" pitchFamily="18" charset="0"/>
              </a:rPr>
              <a:t>  Ask what information the employee has and arrange for its return</a:t>
            </a:r>
          </a:p>
          <a:p>
            <a:pPr marL="365760" lvl="1" indent="0">
              <a:lnSpc>
                <a:spcPct val="150000"/>
              </a:lnSpc>
            </a:pPr>
            <a:endParaRPr lang="en-US" sz="1600" dirty="0" smtClean="0">
              <a:latin typeface="Times New Roman" pitchFamily="18" charset="0"/>
              <a:cs typeface="Times New Roman" pitchFamily="18" charset="0"/>
            </a:endParaRPr>
          </a:p>
          <a:p>
            <a:pPr marL="365760" lvl="1" indent="0">
              <a:lnSpc>
                <a:spcPct val="150000"/>
              </a:lnSpc>
            </a:pPr>
            <a:r>
              <a:rPr lang="en-US" sz="1600" dirty="0" smtClean="0">
                <a:latin typeface="Times New Roman" pitchFamily="18" charset="0"/>
                <a:cs typeface="Times New Roman" pitchFamily="18" charset="0"/>
              </a:rPr>
              <a:t>  Written acknowledgement that employee understands duties</a:t>
            </a:r>
          </a:p>
          <a:p>
            <a:pPr marL="365760" lvl="1" indent="0">
              <a:lnSpc>
                <a:spcPct val="120000"/>
              </a:lnSpc>
            </a:pPr>
            <a:endParaRPr lang="en-US" sz="1600" dirty="0" smtClean="0">
              <a:latin typeface="Times New Roman" pitchFamily="18" charset="0"/>
              <a:cs typeface="Times New Roman" pitchFamily="18" charset="0"/>
            </a:endParaRPr>
          </a:p>
          <a:p>
            <a:pPr marL="365760" lvl="1" indent="0">
              <a:lnSpc>
                <a:spcPct val="120000"/>
              </a:lnSpc>
            </a:pPr>
            <a:r>
              <a:rPr lang="en-US" sz="1600" dirty="0" smtClean="0">
                <a:latin typeface="Times New Roman" pitchFamily="18" charset="0"/>
                <a:cs typeface="Times New Roman" pitchFamily="18" charset="0"/>
              </a:rPr>
              <a:t>Return of materials and documents: disks, hard copies, home computer files, home office files, company-issued computers or phones, access cards, keys</a:t>
            </a:r>
            <a:endParaRPr lang="en-US" dirty="0" smtClean="0"/>
          </a:p>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47</a:t>
            </a:fld>
            <a:endParaRPr lang="en-US" dirty="0"/>
          </a:p>
        </p:txBody>
      </p:sp>
    </p:spTree>
    <p:extLst>
      <p:ext uri="{BB962C8B-B14F-4D97-AF65-F5344CB8AC3E}">
        <p14:creationId xmlns="" xmlns:p14="http://schemas.microsoft.com/office/powerpoint/2010/main" val="17788550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pPr marL="365760" lvl="1" indent="0">
              <a:lnSpc>
                <a:spcPct val="150000"/>
              </a:lnSpc>
            </a:pPr>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48</a:t>
            </a:fld>
            <a:endParaRPr lang="en-US" dirty="0"/>
          </a:p>
        </p:txBody>
      </p:sp>
    </p:spTree>
    <p:extLst>
      <p:ext uri="{BB962C8B-B14F-4D97-AF65-F5344CB8AC3E}">
        <p14:creationId xmlns="" xmlns:p14="http://schemas.microsoft.com/office/powerpoint/2010/main" val="25798665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What controls</a:t>
            </a:r>
            <a:r>
              <a:rPr lang="en-US" sz="1200" baseline="0" dirty="0" smtClean="0">
                <a:latin typeface="Times New Roman" pitchFamily="18" charset="0"/>
                <a:cs typeface="Times New Roman" pitchFamily="18" charset="0"/>
              </a:rPr>
              <a:t> are there on company data that makes its way onto personal devices?</a:t>
            </a:r>
          </a:p>
          <a:p>
            <a:endParaRPr lang="en-US" sz="1200" baseline="0" dirty="0" smtClean="0">
              <a:latin typeface="Times New Roman" pitchFamily="18" charset="0"/>
              <a:cs typeface="Times New Roman" pitchFamily="18" charset="0"/>
            </a:endParaRPr>
          </a:p>
          <a:p>
            <a:r>
              <a:rPr lang="en-US" sz="1200" baseline="0" dirty="0" smtClean="0">
                <a:latin typeface="Times New Roman" pitchFamily="18" charset="0"/>
                <a:cs typeface="Times New Roman" pitchFamily="18" charset="0"/>
              </a:rPr>
              <a:t>What happens to company data when an employee leaves?</a:t>
            </a:r>
          </a:p>
          <a:p>
            <a:endParaRPr lang="en-US" sz="1200" baseline="0" dirty="0" smtClean="0">
              <a:latin typeface="Times New Roman" pitchFamily="18" charset="0"/>
              <a:cs typeface="Times New Roman" pitchFamily="18" charset="0"/>
            </a:endParaRPr>
          </a:p>
          <a:p>
            <a:r>
              <a:rPr lang="en-US" sz="1200" baseline="0" dirty="0" smtClean="0">
                <a:latin typeface="Times New Roman" pitchFamily="18" charset="0"/>
                <a:cs typeface="Times New Roman" pitchFamily="18" charset="0"/>
              </a:rPr>
              <a:t>Data has become increasingly portable.  Every device can store more information than previously imaginable</a:t>
            </a:r>
            <a:endParaRPr lang="en-US" sz="12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49</a:t>
            </a:fld>
            <a:endParaRPr lang="en-US" dirty="0"/>
          </a:p>
        </p:txBody>
      </p:sp>
    </p:spTree>
    <p:extLst>
      <p:ext uri="{BB962C8B-B14F-4D97-AF65-F5344CB8AC3E}">
        <p14:creationId xmlns="" xmlns:p14="http://schemas.microsoft.com/office/powerpoint/2010/main" val="18154820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50</a:t>
            </a:fld>
            <a:endParaRPr lang="en-US" dirty="0"/>
          </a:p>
        </p:txBody>
      </p:sp>
    </p:spTree>
    <p:extLst>
      <p:ext uri="{BB962C8B-B14F-4D97-AF65-F5344CB8AC3E}">
        <p14:creationId xmlns="" xmlns:p14="http://schemas.microsoft.com/office/powerpoint/2010/main" val="311725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5</a:t>
            </a:fld>
            <a:endParaRPr lang="en-US" dirty="0"/>
          </a:p>
        </p:txBody>
      </p:sp>
    </p:spTree>
    <p:extLst>
      <p:ext uri="{BB962C8B-B14F-4D97-AF65-F5344CB8AC3E}">
        <p14:creationId xmlns="" xmlns:p14="http://schemas.microsoft.com/office/powerpoint/2010/main" val="36472799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51</a:t>
            </a:fld>
            <a:endParaRPr lang="en-US" dirty="0"/>
          </a:p>
        </p:txBody>
      </p:sp>
    </p:spTree>
    <p:extLst>
      <p:ext uri="{BB962C8B-B14F-4D97-AF65-F5344CB8AC3E}">
        <p14:creationId xmlns="" xmlns:p14="http://schemas.microsoft.com/office/powerpoint/2010/main" val="36836069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52</a:t>
            </a:fld>
            <a:endParaRPr lang="en-US" dirty="0"/>
          </a:p>
        </p:txBody>
      </p:sp>
    </p:spTree>
    <p:extLst>
      <p:ext uri="{BB962C8B-B14F-4D97-AF65-F5344CB8AC3E}">
        <p14:creationId xmlns="" xmlns:p14="http://schemas.microsoft.com/office/powerpoint/2010/main" val="8877261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53</a:t>
            </a:fld>
            <a:endParaRPr lang="en-US" dirty="0"/>
          </a:p>
        </p:txBody>
      </p:sp>
    </p:spTree>
    <p:extLst>
      <p:ext uri="{BB962C8B-B14F-4D97-AF65-F5344CB8AC3E}">
        <p14:creationId xmlns="" xmlns:p14="http://schemas.microsoft.com/office/powerpoint/2010/main" val="194134689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9D7043A8-CFEF-4440-B59B-BFC2F1E3E28F}" type="slidenum">
              <a:rPr lang="en-US" smtClean="0"/>
              <a:pPr>
                <a:defRPr/>
              </a:pPr>
              <a:t>54</a:t>
            </a:fld>
            <a:endParaRPr lang="en-US" dirty="0"/>
          </a:p>
        </p:txBody>
      </p:sp>
    </p:spTree>
    <p:extLst>
      <p:ext uri="{BB962C8B-B14F-4D97-AF65-F5344CB8AC3E}">
        <p14:creationId xmlns="" xmlns:p14="http://schemas.microsoft.com/office/powerpoint/2010/main" val="520885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6</a:t>
            </a:fld>
            <a:endParaRPr lang="en-US" dirty="0"/>
          </a:p>
        </p:txBody>
      </p:sp>
    </p:spTree>
    <p:extLst>
      <p:ext uri="{BB962C8B-B14F-4D97-AF65-F5344CB8AC3E}">
        <p14:creationId xmlns="" xmlns:p14="http://schemas.microsoft.com/office/powerpoint/2010/main" val="3766810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7</a:t>
            </a:fld>
            <a:endParaRPr lang="en-US" dirty="0"/>
          </a:p>
        </p:txBody>
      </p:sp>
    </p:spTree>
    <p:extLst>
      <p:ext uri="{BB962C8B-B14F-4D97-AF65-F5344CB8AC3E}">
        <p14:creationId xmlns="" xmlns:p14="http://schemas.microsoft.com/office/powerpoint/2010/main" val="855727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8</a:t>
            </a:fld>
            <a:endParaRPr lang="en-US" dirty="0"/>
          </a:p>
        </p:txBody>
      </p:sp>
    </p:spTree>
    <p:extLst>
      <p:ext uri="{BB962C8B-B14F-4D97-AF65-F5344CB8AC3E}">
        <p14:creationId xmlns="" xmlns:p14="http://schemas.microsoft.com/office/powerpoint/2010/main" val="1174641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9</a:t>
            </a:fld>
            <a:endParaRPr lang="en-US" dirty="0"/>
          </a:p>
        </p:txBody>
      </p:sp>
    </p:spTree>
    <p:extLst>
      <p:ext uri="{BB962C8B-B14F-4D97-AF65-F5344CB8AC3E}">
        <p14:creationId xmlns="" xmlns:p14="http://schemas.microsoft.com/office/powerpoint/2010/main" val="3357690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6150C8-1327-448B-B0D3-34A6D2F684D5}" type="slidenum">
              <a:rPr lang="en-US" smtClean="0"/>
              <a:pPr/>
              <a:t>10</a:t>
            </a:fld>
            <a:endParaRPr lang="en-US" dirty="0"/>
          </a:p>
        </p:txBody>
      </p:sp>
    </p:spTree>
    <p:extLst>
      <p:ext uri="{BB962C8B-B14F-4D97-AF65-F5344CB8AC3E}">
        <p14:creationId xmlns="" xmlns:p14="http://schemas.microsoft.com/office/powerpoint/2010/main" val="2746983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990600"/>
            <a:ext cx="12192000" cy="1804761"/>
          </a:xfrm>
          <a:prstGeom prst="rect">
            <a:avLst/>
          </a:prstGeom>
          <a:gradFill>
            <a:gsLst>
              <a:gs pos="0">
                <a:schemeClr val="accent1">
                  <a:lumMod val="50000"/>
                </a:schemeClr>
              </a:gs>
              <a:gs pos="100000">
                <a:schemeClr val="accent1">
                  <a:lumMod val="50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34950" y="1155700"/>
            <a:ext cx="11722101" cy="1509276"/>
          </a:xfrm>
          <a:prstGeom prst="rect">
            <a:avLst/>
          </a:prstGeom>
        </p:spPr>
        <p:txBody>
          <a:bodyPr anchor="ctr">
            <a:normAutofit/>
          </a:bodyPr>
          <a:lstStyle>
            <a:lvl1pPr algn="ctr">
              <a:lnSpc>
                <a:spcPct val="80000"/>
              </a:lnSpc>
              <a:defRPr sz="6000" b="0" u="none">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3" name="Subtitle 2"/>
          <p:cNvSpPr>
            <a:spLocks noGrp="1"/>
          </p:cNvSpPr>
          <p:nvPr>
            <p:ph type="subTitle" idx="1"/>
          </p:nvPr>
        </p:nvSpPr>
        <p:spPr>
          <a:xfrm>
            <a:off x="234950" y="3009003"/>
            <a:ext cx="11722101" cy="646783"/>
          </a:xfrm>
          <a:prstGeom prst="rect">
            <a:avLst/>
          </a:prstGeom>
        </p:spPr>
        <p:txBody>
          <a:bodyPr/>
          <a:lstStyle>
            <a:lvl1pPr marL="0" indent="0" algn="ctr">
              <a:buNone/>
              <a:defRPr sz="3200">
                <a:solidFill>
                  <a:schemeClr val="bg1"/>
                </a:solidFill>
                <a:effectLst>
                  <a:outerShdw blurRad="38100" dist="38100" dir="2700000" algn="tl">
                    <a:srgbClr val="000000">
                      <a:alpha val="43137"/>
                    </a:srgbClr>
                  </a:outerShdw>
                </a:effectLst>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9448800" y="6550025"/>
            <a:ext cx="2743200" cy="365125"/>
          </a:xfrm>
          <a:prstGeom prst="rect">
            <a:avLst/>
          </a:prstGeom>
        </p:spPr>
        <p:txBody>
          <a:bodyPr/>
          <a:lstStyle>
            <a:lvl1pPr algn="r">
              <a:defRPr sz="1200">
                <a:solidFill>
                  <a:schemeClr val="bg1"/>
                </a:solidFill>
                <a:latin typeface="+mj-lt"/>
              </a:defRPr>
            </a:lvl1pPr>
          </a:lstStyle>
          <a:p>
            <a:fld id="{A4795F9C-63A8-4BDD-B804-1EAD49C07C15}" type="slidenum">
              <a:rPr lang="en-US" smtClean="0"/>
              <a:pPr/>
              <a:t>‹#›</a:t>
            </a:fld>
            <a:endParaRPr lang="en-US" dirty="0"/>
          </a:p>
        </p:txBody>
      </p:sp>
    </p:spTree>
    <p:extLst>
      <p:ext uri="{BB962C8B-B14F-4D97-AF65-F5344CB8AC3E}">
        <p14:creationId xmlns="" xmlns:p14="http://schemas.microsoft.com/office/powerpoint/2010/main" val="17684535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7" name="Rectangle 6"/>
          <p:cNvSpPr/>
          <p:nvPr userDrawn="1"/>
        </p:nvSpPr>
        <p:spPr>
          <a:xfrm>
            <a:off x="0" y="990600"/>
            <a:ext cx="12192000" cy="2806700"/>
          </a:xfrm>
          <a:prstGeom prst="rect">
            <a:avLst/>
          </a:prstGeom>
          <a:gradFill>
            <a:gsLst>
              <a:gs pos="0">
                <a:schemeClr val="accent1">
                  <a:lumMod val="50000"/>
                </a:schemeClr>
              </a:gs>
              <a:gs pos="100000">
                <a:schemeClr val="accent1">
                  <a:lumMod val="50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34950" y="1155700"/>
            <a:ext cx="11722101" cy="2476500"/>
          </a:xfrm>
          <a:prstGeom prst="rect">
            <a:avLst/>
          </a:prstGeom>
        </p:spPr>
        <p:txBody>
          <a:bodyPr anchor="ctr">
            <a:normAutofit/>
          </a:bodyPr>
          <a:lstStyle>
            <a:lvl1pPr algn="ctr">
              <a:lnSpc>
                <a:spcPct val="80000"/>
              </a:lnSpc>
              <a:defRPr sz="6000" b="0" u="none">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3" name="Subtitle 2"/>
          <p:cNvSpPr>
            <a:spLocks noGrp="1"/>
          </p:cNvSpPr>
          <p:nvPr>
            <p:ph type="subTitle" idx="1"/>
          </p:nvPr>
        </p:nvSpPr>
        <p:spPr>
          <a:xfrm>
            <a:off x="234950" y="4120701"/>
            <a:ext cx="11722101" cy="646783"/>
          </a:xfrm>
          <a:prstGeom prst="rect">
            <a:avLst/>
          </a:prstGeom>
        </p:spPr>
        <p:txBody>
          <a:bodyPr/>
          <a:lstStyle>
            <a:lvl1pPr marL="0" indent="0" algn="ctr">
              <a:buNone/>
              <a:defRPr sz="3200">
                <a:solidFill>
                  <a:schemeClr val="bg1"/>
                </a:solidFill>
                <a:effectLst>
                  <a:outerShdw blurRad="38100" dist="38100" dir="2700000" algn="tl">
                    <a:srgbClr val="000000">
                      <a:alpha val="43137"/>
                    </a:srgbClr>
                  </a:outerShdw>
                </a:effectLst>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9448800" y="6550025"/>
            <a:ext cx="2743200" cy="365125"/>
          </a:xfrm>
          <a:prstGeom prst="rect">
            <a:avLst/>
          </a:prstGeom>
        </p:spPr>
        <p:txBody>
          <a:bodyPr/>
          <a:lstStyle>
            <a:lvl1pPr algn="r">
              <a:defRPr sz="1200">
                <a:solidFill>
                  <a:schemeClr val="bg1"/>
                </a:solidFill>
                <a:latin typeface="+mj-lt"/>
              </a:defRPr>
            </a:lvl1pPr>
          </a:lstStyle>
          <a:p>
            <a:fld id="{A4795F9C-63A8-4BDD-B804-1EAD49C07C15}" type="slidenum">
              <a:rPr lang="en-US" smtClean="0"/>
              <a:pPr/>
              <a:t>‹#›</a:t>
            </a:fld>
            <a:endParaRPr lang="en-US" dirty="0"/>
          </a:p>
        </p:txBody>
      </p:sp>
    </p:spTree>
    <p:extLst>
      <p:ext uri="{BB962C8B-B14F-4D97-AF65-F5344CB8AC3E}">
        <p14:creationId xmlns="" xmlns:p14="http://schemas.microsoft.com/office/powerpoint/2010/main" val="20588402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Rectangle 4"/>
          <p:cNvSpPr/>
          <p:nvPr userDrawn="1"/>
        </p:nvSpPr>
        <p:spPr>
          <a:xfrm>
            <a:off x="2265680" y="1270000"/>
            <a:ext cx="7508240" cy="1645920"/>
          </a:xfrm>
          <a:prstGeom prst="rect">
            <a:avLst/>
          </a:prstGeom>
          <a:solidFill>
            <a:schemeClr val="bg1"/>
          </a:solidFill>
          <a:effectLst>
            <a:outerShdw blurRad="50800" dist="165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p:cNvSpPr>
            <a:spLocks noGrp="1"/>
          </p:cNvSpPr>
          <p:nvPr>
            <p:ph type="sldNum" sz="quarter" idx="10"/>
          </p:nvPr>
        </p:nvSpPr>
        <p:spPr/>
        <p:txBody>
          <a:bodyPr/>
          <a:lstStyle/>
          <a:p>
            <a:fld id="{A4795F9C-63A8-4BDD-B804-1EAD49C07C15}" type="slidenum">
              <a:rPr lang="en-US" smtClean="0"/>
              <a:pPr/>
              <a:t>‹#›</a:t>
            </a:fld>
            <a:endParaRPr lang="en-US" dirty="0"/>
          </a:p>
        </p:txBody>
      </p:sp>
      <p:pic>
        <p:nvPicPr>
          <p:cNvPr id="2" name="Picture 1"/>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2467495" y="1117599"/>
            <a:ext cx="7109691" cy="1965949"/>
          </a:xfrm>
          <a:prstGeom prst="rect">
            <a:avLst/>
          </a:prstGeom>
        </p:spPr>
      </p:pic>
    </p:spTree>
    <p:extLst>
      <p:ext uri="{BB962C8B-B14F-4D97-AF65-F5344CB8AC3E}">
        <p14:creationId xmlns="" xmlns:p14="http://schemas.microsoft.com/office/powerpoint/2010/main" val="21324270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6"/>
          <p:cNvSpPr/>
          <p:nvPr userDrawn="1"/>
        </p:nvSpPr>
        <p:spPr>
          <a:xfrm>
            <a:off x="0" y="142875"/>
            <a:ext cx="12192000" cy="1219200"/>
          </a:xfrm>
          <a:prstGeom prst="rect">
            <a:avLst/>
          </a:prstGeom>
          <a:gradFill>
            <a:gsLst>
              <a:gs pos="0">
                <a:schemeClr val="accent1">
                  <a:lumMod val="50000"/>
                </a:schemeClr>
              </a:gs>
              <a:gs pos="100000">
                <a:schemeClr val="accent1">
                  <a:lumMod val="50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34950" y="216817"/>
            <a:ext cx="11722101" cy="1079270"/>
          </a:xfrm>
          <a:prstGeom prst="rect">
            <a:avLst/>
          </a:prstGeom>
        </p:spPr>
        <p:txBody>
          <a:bodyPr anchor="ctr">
            <a:normAutofit/>
          </a:bodyPr>
          <a:lstStyle>
            <a:lvl1pPr algn="l">
              <a:lnSpc>
                <a:spcPct val="80000"/>
              </a:lnSpc>
              <a:defRPr sz="4800" b="0" u="none">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9" name="Slide Number Placeholder 5"/>
          <p:cNvSpPr>
            <a:spLocks noGrp="1"/>
          </p:cNvSpPr>
          <p:nvPr>
            <p:ph type="sldNum" sz="quarter" idx="12"/>
          </p:nvPr>
        </p:nvSpPr>
        <p:spPr>
          <a:xfrm>
            <a:off x="9448800" y="6550025"/>
            <a:ext cx="2743200" cy="365125"/>
          </a:xfrm>
          <a:prstGeom prst="rect">
            <a:avLst/>
          </a:prstGeom>
        </p:spPr>
        <p:txBody>
          <a:bodyPr/>
          <a:lstStyle>
            <a:lvl1pPr algn="r">
              <a:defRPr sz="1200">
                <a:solidFill>
                  <a:schemeClr val="bg1"/>
                </a:solidFill>
                <a:latin typeface="+mj-lt"/>
              </a:defRPr>
            </a:lvl1pPr>
          </a:lstStyle>
          <a:p>
            <a:fld id="{A4795F9C-63A8-4BDD-B804-1EAD49C07C15}" type="slidenum">
              <a:rPr lang="en-US" smtClean="0"/>
              <a:pPr/>
              <a:t>‹#›</a:t>
            </a:fld>
            <a:endParaRPr lang="en-US" dirty="0"/>
          </a:p>
        </p:txBody>
      </p:sp>
    </p:spTree>
    <p:extLst>
      <p:ext uri="{BB962C8B-B14F-4D97-AF65-F5344CB8AC3E}">
        <p14:creationId xmlns="" xmlns:p14="http://schemas.microsoft.com/office/powerpoint/2010/main" val="10997819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Rectangle 6"/>
          <p:cNvSpPr/>
          <p:nvPr userDrawn="1"/>
        </p:nvSpPr>
        <p:spPr>
          <a:xfrm>
            <a:off x="0" y="142875"/>
            <a:ext cx="12192000" cy="1219200"/>
          </a:xfrm>
          <a:prstGeom prst="rect">
            <a:avLst/>
          </a:prstGeom>
          <a:gradFill>
            <a:gsLst>
              <a:gs pos="0">
                <a:schemeClr val="accent1">
                  <a:lumMod val="50000"/>
                </a:schemeClr>
              </a:gs>
              <a:gs pos="100000">
                <a:schemeClr val="accent1">
                  <a:lumMod val="50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34950" y="216817"/>
            <a:ext cx="11722101" cy="1079270"/>
          </a:xfrm>
          <a:prstGeom prst="rect">
            <a:avLst/>
          </a:prstGeom>
        </p:spPr>
        <p:txBody>
          <a:bodyPr anchor="ctr">
            <a:normAutofit/>
          </a:bodyPr>
          <a:lstStyle>
            <a:lvl1pPr algn="l">
              <a:lnSpc>
                <a:spcPct val="80000"/>
              </a:lnSpc>
              <a:defRPr sz="4800" b="0" u="none">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9" name="Slide Number Placeholder 5"/>
          <p:cNvSpPr>
            <a:spLocks noGrp="1"/>
          </p:cNvSpPr>
          <p:nvPr>
            <p:ph type="sldNum" sz="quarter" idx="12"/>
          </p:nvPr>
        </p:nvSpPr>
        <p:spPr>
          <a:xfrm>
            <a:off x="9448800" y="6550025"/>
            <a:ext cx="2743200" cy="365125"/>
          </a:xfrm>
          <a:prstGeom prst="rect">
            <a:avLst/>
          </a:prstGeom>
        </p:spPr>
        <p:txBody>
          <a:bodyPr/>
          <a:lstStyle>
            <a:lvl1pPr algn="r">
              <a:defRPr sz="1200">
                <a:solidFill>
                  <a:schemeClr val="bg1"/>
                </a:solidFill>
                <a:latin typeface="+mj-lt"/>
              </a:defRPr>
            </a:lvl1pPr>
          </a:lstStyle>
          <a:p>
            <a:fld id="{A4795F9C-63A8-4BDD-B804-1EAD49C07C15}" type="slidenum">
              <a:rPr lang="en-US" smtClean="0"/>
              <a:pPr/>
              <a:t>‹#›</a:t>
            </a:fld>
            <a:endParaRPr lang="en-US" dirty="0"/>
          </a:p>
        </p:txBody>
      </p:sp>
      <p:sp>
        <p:nvSpPr>
          <p:cNvPr id="3" name="Rectangle 2"/>
          <p:cNvSpPr/>
          <p:nvPr userDrawn="1"/>
        </p:nvSpPr>
        <p:spPr>
          <a:xfrm>
            <a:off x="4117975" y="1600199"/>
            <a:ext cx="3956050" cy="495565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 xmlns:p14="http://schemas.microsoft.com/office/powerpoint/2010/main" val="4463010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949" y="1558925"/>
            <a:ext cx="11722101" cy="4351338"/>
          </a:xfrm>
          <a:prstGeom prst="rect">
            <a:avLst/>
          </a:prstGeom>
        </p:spPr>
        <p:txBody>
          <a:bodyPr/>
          <a:lstStyle>
            <a:lvl1pPr>
              <a:defRPr b="0">
                <a:solidFill>
                  <a:schemeClr val="bg1"/>
                </a:solidFill>
                <a:effectLst>
                  <a:outerShdw blurRad="38100" dist="38100" dir="2700000" algn="tl">
                    <a:srgbClr val="000000">
                      <a:alpha val="43137"/>
                    </a:srgbClr>
                  </a:outerShdw>
                </a:effectLst>
                <a:latin typeface="+mj-lt"/>
              </a:defRPr>
            </a:lvl1pPr>
            <a:lvl2pPr>
              <a:defRPr b="0">
                <a:solidFill>
                  <a:schemeClr val="bg1"/>
                </a:solidFill>
                <a:effectLst>
                  <a:outerShdw blurRad="38100" dist="38100" dir="2700000" algn="tl">
                    <a:srgbClr val="000000">
                      <a:alpha val="43137"/>
                    </a:srgbClr>
                  </a:outerShdw>
                </a:effectLst>
                <a:latin typeface="+mj-lt"/>
              </a:defRPr>
            </a:lvl2pPr>
            <a:lvl3pPr>
              <a:defRPr b="0">
                <a:solidFill>
                  <a:schemeClr val="bg1"/>
                </a:solidFill>
                <a:effectLst>
                  <a:outerShdw blurRad="38100" dist="38100" dir="2700000" algn="tl">
                    <a:srgbClr val="000000">
                      <a:alpha val="43137"/>
                    </a:srgbClr>
                  </a:outerShdw>
                </a:effectLst>
                <a:latin typeface="+mj-lt"/>
              </a:defRPr>
            </a:lvl3pPr>
            <a:lvl4pPr>
              <a:defRPr b="0">
                <a:solidFill>
                  <a:schemeClr val="bg1"/>
                </a:solidFill>
                <a:effectLst>
                  <a:outerShdw blurRad="38100" dist="38100" dir="2700000" algn="tl">
                    <a:srgbClr val="000000">
                      <a:alpha val="43137"/>
                    </a:srgbClr>
                  </a:outerShdw>
                </a:effectLst>
                <a:latin typeface="+mj-lt"/>
              </a:defRPr>
            </a:lvl4pPr>
            <a:lvl5pPr>
              <a:defRPr b="0">
                <a:solidFill>
                  <a:schemeClr val="bg1"/>
                </a:solidFill>
                <a:effectLst>
                  <a:outerShdw blurRad="38100" dist="38100" dir="2700000" algn="tl">
                    <a:srgbClr val="000000">
                      <a:alpha val="43137"/>
                    </a:srgbClr>
                  </a:outerShdw>
                </a:effectLst>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142875"/>
            <a:ext cx="12192000" cy="1219200"/>
          </a:xfrm>
          <a:prstGeom prst="rect">
            <a:avLst/>
          </a:prstGeom>
          <a:gradFill>
            <a:gsLst>
              <a:gs pos="0">
                <a:schemeClr val="accent1">
                  <a:lumMod val="50000"/>
                </a:schemeClr>
              </a:gs>
              <a:gs pos="100000">
                <a:schemeClr val="accent1">
                  <a:lumMod val="50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a:spLocks noGrp="1"/>
          </p:cNvSpPr>
          <p:nvPr>
            <p:ph type="ctrTitle"/>
          </p:nvPr>
        </p:nvSpPr>
        <p:spPr>
          <a:xfrm>
            <a:off x="234950" y="216817"/>
            <a:ext cx="11722101" cy="1079270"/>
          </a:xfrm>
          <a:prstGeom prst="rect">
            <a:avLst/>
          </a:prstGeom>
        </p:spPr>
        <p:txBody>
          <a:bodyPr anchor="ctr">
            <a:normAutofit/>
          </a:bodyPr>
          <a:lstStyle>
            <a:lvl1pPr algn="l">
              <a:lnSpc>
                <a:spcPct val="80000"/>
              </a:lnSpc>
              <a:defRPr sz="4800" b="0" u="none">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13" name="Slide Number Placeholder 5"/>
          <p:cNvSpPr>
            <a:spLocks noGrp="1"/>
          </p:cNvSpPr>
          <p:nvPr>
            <p:ph type="sldNum" sz="quarter" idx="12"/>
          </p:nvPr>
        </p:nvSpPr>
        <p:spPr>
          <a:xfrm>
            <a:off x="9448800" y="6550025"/>
            <a:ext cx="2743200" cy="365125"/>
          </a:xfrm>
          <a:prstGeom prst="rect">
            <a:avLst/>
          </a:prstGeom>
        </p:spPr>
        <p:txBody>
          <a:bodyPr/>
          <a:lstStyle>
            <a:lvl1pPr algn="r">
              <a:defRPr sz="1200">
                <a:solidFill>
                  <a:schemeClr val="bg1"/>
                </a:solidFill>
                <a:latin typeface="+mj-lt"/>
              </a:defRPr>
            </a:lvl1pPr>
          </a:lstStyle>
          <a:p>
            <a:fld id="{A4795F9C-63A8-4BDD-B804-1EAD49C07C15}" type="slidenum">
              <a:rPr lang="en-US" smtClean="0"/>
              <a:pPr/>
              <a:t>‹#›</a:t>
            </a:fld>
            <a:endParaRPr lang="en-US" dirty="0"/>
          </a:p>
        </p:txBody>
      </p:sp>
    </p:spTree>
    <p:extLst>
      <p:ext uri="{BB962C8B-B14F-4D97-AF65-F5344CB8AC3E}">
        <p14:creationId xmlns="" xmlns:p14="http://schemas.microsoft.com/office/powerpoint/2010/main" val="322559508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Rectangle 1"/>
          <p:cNvSpPr/>
          <p:nvPr userDrawn="1"/>
        </p:nvSpPr>
        <p:spPr>
          <a:xfrm>
            <a:off x="234950" y="1558926"/>
            <a:ext cx="5737225" cy="4260850"/>
          </a:xfrm>
          <a:prstGeom prst="rect">
            <a:avLst/>
          </a:prstGeom>
          <a:gradFill flip="none" rotWithShape="1">
            <a:gsLst>
              <a:gs pos="0">
                <a:schemeClr val="bg1">
                  <a:alpha val="40000"/>
                </a:schemeClr>
              </a:gs>
              <a:gs pos="95000">
                <a:schemeClr val="bg1">
                  <a:shade val="100000"/>
                  <a:satMod val="115000"/>
                  <a:alpha val="3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6219825" y="1558926"/>
            <a:ext cx="5737225" cy="4260850"/>
          </a:xfrm>
          <a:prstGeom prst="rect">
            <a:avLst/>
          </a:prstGeom>
          <a:gradFill flip="none" rotWithShape="1">
            <a:gsLst>
              <a:gs pos="0">
                <a:schemeClr val="bg1">
                  <a:alpha val="40000"/>
                </a:schemeClr>
              </a:gs>
              <a:gs pos="95000">
                <a:schemeClr val="bg1">
                  <a:shade val="100000"/>
                  <a:satMod val="115000"/>
                  <a:alpha val="3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234949" y="1558925"/>
            <a:ext cx="5734051" cy="4351338"/>
          </a:xfrm>
          <a:prstGeom prst="rect">
            <a:avLst/>
          </a:prstGeom>
        </p:spPr>
        <p:txBody>
          <a:bodyPr/>
          <a:lstStyle>
            <a:lvl1pPr>
              <a:defRPr>
                <a:solidFill>
                  <a:schemeClr val="bg1"/>
                </a:solidFill>
                <a:effectLst>
                  <a:outerShdw blurRad="38100" dist="38100" dir="2700000" algn="tl">
                    <a:srgbClr val="000000">
                      <a:alpha val="43137"/>
                    </a:srgbClr>
                  </a:outerShdw>
                </a:effectLst>
                <a:latin typeface="+mj-lt"/>
              </a:defRPr>
            </a:lvl1pPr>
            <a:lvl2pPr>
              <a:defRPr>
                <a:solidFill>
                  <a:schemeClr val="bg1"/>
                </a:solidFill>
                <a:effectLst>
                  <a:outerShdw blurRad="38100" dist="38100" dir="2700000" algn="tl">
                    <a:srgbClr val="000000">
                      <a:alpha val="43137"/>
                    </a:srgbClr>
                  </a:outerShdw>
                </a:effectLst>
                <a:latin typeface="+mj-lt"/>
              </a:defRPr>
            </a:lvl2pPr>
            <a:lvl3pPr>
              <a:defRPr>
                <a:solidFill>
                  <a:schemeClr val="bg1"/>
                </a:solidFill>
                <a:effectLst>
                  <a:outerShdw blurRad="38100" dist="38100" dir="2700000" algn="tl">
                    <a:srgbClr val="000000">
                      <a:alpha val="43137"/>
                    </a:srgbClr>
                  </a:outerShdw>
                </a:effectLst>
                <a:latin typeface="+mj-lt"/>
              </a:defRPr>
            </a:lvl3pPr>
            <a:lvl4pPr>
              <a:defRPr>
                <a:solidFill>
                  <a:schemeClr val="bg1"/>
                </a:solidFill>
                <a:effectLst>
                  <a:outerShdw blurRad="38100" dist="38100" dir="2700000" algn="tl">
                    <a:srgbClr val="000000">
                      <a:alpha val="43137"/>
                    </a:srgbClr>
                  </a:outerShdw>
                </a:effectLst>
                <a:latin typeface="+mj-lt"/>
              </a:defRPr>
            </a:lvl4pPr>
            <a:lvl5pPr>
              <a:defRPr>
                <a:solidFill>
                  <a:schemeClr val="bg1"/>
                </a:solidFill>
                <a:effectLst>
                  <a:outerShdw blurRad="38100" dist="38100" dir="2700000" algn="tl">
                    <a:srgbClr val="000000">
                      <a:alpha val="43137"/>
                    </a:srgbClr>
                  </a:outerShdw>
                </a:effectLst>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142875"/>
            <a:ext cx="12192000" cy="1219200"/>
          </a:xfrm>
          <a:prstGeom prst="rect">
            <a:avLst/>
          </a:prstGeom>
          <a:gradFill>
            <a:gsLst>
              <a:gs pos="0">
                <a:schemeClr val="accent1">
                  <a:lumMod val="50000"/>
                </a:schemeClr>
              </a:gs>
              <a:gs pos="100000">
                <a:schemeClr val="accent1">
                  <a:lumMod val="50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a:spLocks noGrp="1"/>
          </p:cNvSpPr>
          <p:nvPr>
            <p:ph type="ctrTitle"/>
          </p:nvPr>
        </p:nvSpPr>
        <p:spPr>
          <a:xfrm>
            <a:off x="234950" y="216817"/>
            <a:ext cx="11722101" cy="1079270"/>
          </a:xfrm>
          <a:prstGeom prst="rect">
            <a:avLst/>
          </a:prstGeom>
        </p:spPr>
        <p:txBody>
          <a:bodyPr anchor="ctr">
            <a:normAutofit/>
          </a:bodyPr>
          <a:lstStyle>
            <a:lvl1pPr algn="l">
              <a:lnSpc>
                <a:spcPct val="80000"/>
              </a:lnSpc>
              <a:defRPr sz="4800" b="0" u="none">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6" name="Content Placeholder 2"/>
          <p:cNvSpPr>
            <a:spLocks noGrp="1"/>
          </p:cNvSpPr>
          <p:nvPr>
            <p:ph idx="13"/>
          </p:nvPr>
        </p:nvSpPr>
        <p:spPr>
          <a:xfrm>
            <a:off x="6223000" y="1558925"/>
            <a:ext cx="5734051" cy="4351338"/>
          </a:xfrm>
          <a:prstGeom prst="rect">
            <a:avLst/>
          </a:prstGeom>
        </p:spPr>
        <p:txBody>
          <a:bodyPr/>
          <a:lstStyle>
            <a:lvl1pPr>
              <a:defRPr>
                <a:solidFill>
                  <a:schemeClr val="bg1"/>
                </a:solidFill>
                <a:effectLst>
                  <a:outerShdw blurRad="38100" dist="38100" dir="2700000" algn="tl">
                    <a:srgbClr val="000000">
                      <a:alpha val="43137"/>
                    </a:srgbClr>
                  </a:outerShdw>
                </a:effectLst>
                <a:latin typeface="+mj-lt"/>
              </a:defRPr>
            </a:lvl1pPr>
            <a:lvl2pPr>
              <a:defRPr>
                <a:solidFill>
                  <a:schemeClr val="bg1"/>
                </a:solidFill>
                <a:effectLst>
                  <a:outerShdw blurRad="38100" dist="38100" dir="2700000" algn="tl">
                    <a:srgbClr val="000000">
                      <a:alpha val="43137"/>
                    </a:srgbClr>
                  </a:outerShdw>
                </a:effectLst>
                <a:latin typeface="+mj-lt"/>
              </a:defRPr>
            </a:lvl2pPr>
            <a:lvl3pPr>
              <a:defRPr>
                <a:solidFill>
                  <a:schemeClr val="bg1"/>
                </a:solidFill>
                <a:effectLst>
                  <a:outerShdw blurRad="38100" dist="38100" dir="2700000" algn="tl">
                    <a:srgbClr val="000000">
                      <a:alpha val="43137"/>
                    </a:srgbClr>
                  </a:outerShdw>
                </a:effectLst>
                <a:latin typeface="+mj-lt"/>
              </a:defRPr>
            </a:lvl3pPr>
            <a:lvl4pPr>
              <a:defRPr>
                <a:solidFill>
                  <a:schemeClr val="bg1"/>
                </a:solidFill>
                <a:effectLst>
                  <a:outerShdw blurRad="38100" dist="38100" dir="2700000" algn="tl">
                    <a:srgbClr val="000000">
                      <a:alpha val="43137"/>
                    </a:srgbClr>
                  </a:outerShdw>
                </a:effectLst>
                <a:latin typeface="+mj-lt"/>
              </a:defRPr>
            </a:lvl4pPr>
            <a:lvl5pPr>
              <a:defRPr>
                <a:solidFill>
                  <a:schemeClr val="bg1"/>
                </a:solidFill>
                <a:effectLst>
                  <a:outerShdw blurRad="38100" dist="38100" dir="2700000" algn="tl">
                    <a:srgbClr val="000000">
                      <a:alpha val="43137"/>
                    </a:srgbClr>
                  </a:outerShdw>
                </a:effectLst>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5"/>
          <p:cNvSpPr>
            <a:spLocks noGrp="1"/>
          </p:cNvSpPr>
          <p:nvPr>
            <p:ph type="sldNum" sz="quarter" idx="12"/>
          </p:nvPr>
        </p:nvSpPr>
        <p:spPr>
          <a:xfrm>
            <a:off x="9448800" y="6550025"/>
            <a:ext cx="2743200" cy="365125"/>
          </a:xfrm>
          <a:prstGeom prst="rect">
            <a:avLst/>
          </a:prstGeom>
        </p:spPr>
        <p:txBody>
          <a:bodyPr/>
          <a:lstStyle>
            <a:lvl1pPr algn="r">
              <a:defRPr sz="1200">
                <a:solidFill>
                  <a:schemeClr val="bg1"/>
                </a:solidFill>
                <a:latin typeface="+mj-lt"/>
              </a:defRPr>
            </a:lvl1pPr>
          </a:lstStyle>
          <a:p>
            <a:fld id="{A4795F9C-63A8-4BDD-B804-1EAD49C07C15}" type="slidenum">
              <a:rPr lang="en-US" smtClean="0"/>
              <a:pPr/>
              <a:t>‹#›</a:t>
            </a:fld>
            <a:endParaRPr lang="en-US" dirty="0"/>
          </a:p>
        </p:txBody>
      </p:sp>
    </p:spTree>
    <p:extLst>
      <p:ext uri="{BB962C8B-B14F-4D97-AF65-F5344CB8AC3E}">
        <p14:creationId xmlns="" xmlns:p14="http://schemas.microsoft.com/office/powerpoint/2010/main" val="210956443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969376" y="6407944"/>
            <a:ext cx="2560320" cy="365760"/>
          </a:xfrm>
          <a:prstGeom prst="rect">
            <a:avLst/>
          </a:prstGeom>
        </p:spPr>
        <p:txBody>
          <a:bodyPr/>
          <a:lstStyle>
            <a:extLst/>
          </a:lstStyle>
          <a:p>
            <a:fld id="{D691F78D-F965-4E21-85EE-2C367865F93A}" type="datetimeFigureOut">
              <a:rPr lang="en-US" smtClean="0"/>
              <a:pPr/>
              <a:t>1/19/2017</a:t>
            </a:fld>
            <a:endParaRPr lang="en-US" dirty="0"/>
          </a:p>
        </p:txBody>
      </p:sp>
      <p:sp>
        <p:nvSpPr>
          <p:cNvPr id="3" name="Footer Placeholder 2"/>
          <p:cNvSpPr>
            <a:spLocks noGrp="1"/>
          </p:cNvSpPr>
          <p:nvPr>
            <p:ph type="ftr" sz="quarter" idx="11"/>
          </p:nvPr>
        </p:nvSpPr>
        <p:spPr>
          <a:xfrm>
            <a:off x="5840097" y="6407945"/>
            <a:ext cx="3134241" cy="365125"/>
          </a:xfrm>
          <a:prstGeom prst="rect">
            <a:avLst/>
          </a:prstGeom>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CAC4D32F-2971-49E2-91BF-6DEFCCF3C6EA}" type="slidenum">
              <a:rPr lang="en-US" smtClean="0"/>
              <a:pPr/>
              <a:t>‹#›</a:t>
            </a:fld>
            <a:endParaRPr lang="en-US" dirty="0"/>
          </a:p>
        </p:txBody>
      </p:sp>
    </p:spTree>
    <p:extLst>
      <p:ext uri="{BB962C8B-B14F-4D97-AF65-F5344CB8AC3E}">
        <p14:creationId xmlns="" xmlns:p14="http://schemas.microsoft.com/office/powerpoint/2010/main" val="1364331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10" cstate="print">
            <a:extLst>
              <a:ext uri="{28A0092B-C50C-407E-A947-70E740481C1C}">
                <a14:useLocalDpi xmlns="" xmlns:a14="http://schemas.microsoft.com/office/drawing/2010/main" val="0"/>
              </a:ext>
            </a:extLst>
          </a:blip>
          <a:stretch>
            <a:fillRect/>
          </a:stretch>
        </p:blipFill>
        <p:spPr>
          <a:xfrm>
            <a:off x="0" y="0"/>
            <a:ext cx="12192000" cy="6867494"/>
          </a:xfrm>
          <a:prstGeom prst="rect">
            <a:avLst/>
          </a:prstGeom>
        </p:spPr>
      </p:pic>
      <p:sp>
        <p:nvSpPr>
          <p:cNvPr id="12" name="Slide Number Placeholder 5"/>
          <p:cNvSpPr>
            <a:spLocks noGrp="1"/>
          </p:cNvSpPr>
          <p:nvPr>
            <p:ph type="sldNum" sz="quarter" idx="4"/>
          </p:nvPr>
        </p:nvSpPr>
        <p:spPr>
          <a:xfrm>
            <a:off x="9448800" y="6562725"/>
            <a:ext cx="2743200" cy="365125"/>
          </a:xfrm>
          <a:prstGeom prst="rect">
            <a:avLst/>
          </a:prstGeom>
        </p:spPr>
        <p:txBody>
          <a:bodyPr/>
          <a:lstStyle>
            <a:lvl1pPr algn="r">
              <a:defRPr sz="1200">
                <a:solidFill>
                  <a:schemeClr val="bg1"/>
                </a:solidFill>
                <a:latin typeface="+mj-lt"/>
              </a:defRPr>
            </a:lvl1pPr>
          </a:lstStyle>
          <a:p>
            <a:fld id="{A4795F9C-63A8-4BDD-B804-1EAD49C07C15}" type="slidenum">
              <a:rPr lang="en-US" smtClean="0"/>
              <a:pPr/>
              <a:t>‹#›</a:t>
            </a:fld>
            <a:endParaRPr lang="en-US" dirty="0"/>
          </a:p>
        </p:txBody>
      </p:sp>
      <p:sp>
        <p:nvSpPr>
          <p:cNvPr id="13" name="Rectangle 12"/>
          <p:cNvSpPr/>
          <p:nvPr userDrawn="1"/>
        </p:nvSpPr>
        <p:spPr>
          <a:xfrm>
            <a:off x="0" y="6550297"/>
            <a:ext cx="9144000" cy="25690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l"/>
            <a:r>
              <a:rPr lang="en-US" sz="1400" b="0" dirty="0" smtClean="0">
                <a:solidFill>
                  <a:schemeClr val="bg1">
                    <a:lumMod val="85000"/>
                  </a:schemeClr>
                </a:solidFill>
                <a:latin typeface="Times New Roman" panose="02020603050405020304" pitchFamily="18" charset="0"/>
                <a:cs typeface="Times New Roman" panose="02020603050405020304" pitchFamily="18" charset="0"/>
              </a:rPr>
              <a:t>BERMAN FINK VAN HORN</a:t>
            </a:r>
            <a:r>
              <a:rPr lang="en-US" sz="1400" b="0" baseline="0" dirty="0" smtClean="0">
                <a:solidFill>
                  <a:schemeClr val="bg1">
                    <a:lumMod val="85000"/>
                  </a:schemeClr>
                </a:solidFill>
                <a:latin typeface="Times New Roman" panose="02020603050405020304" pitchFamily="18" charset="0"/>
                <a:cs typeface="Times New Roman" panose="02020603050405020304" pitchFamily="18" charset="0"/>
              </a:rPr>
              <a:t> </a:t>
            </a:r>
            <a:r>
              <a:rPr lang="en-US" sz="1100" b="0" baseline="0" dirty="0" smtClean="0">
                <a:solidFill>
                  <a:schemeClr val="bg1">
                    <a:lumMod val="85000"/>
                  </a:schemeClr>
                </a:solidFill>
                <a:latin typeface="Times New Roman" panose="02020603050405020304" pitchFamily="18" charset="0"/>
                <a:cs typeface="Times New Roman" panose="02020603050405020304" pitchFamily="18" charset="0"/>
              </a:rPr>
              <a:t>P.C.</a:t>
            </a:r>
            <a:endParaRPr lang="en-US" sz="1100" b="0" dirty="0">
              <a:solidFill>
                <a:schemeClr val="bg1">
                  <a:lumMod val="8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696244249"/>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6" r:id="rId3"/>
    <p:sldLayoutId id="2147483652" r:id="rId4"/>
    <p:sldLayoutId id="2147483655" r:id="rId5"/>
    <p:sldLayoutId id="2147483650" r:id="rId6"/>
    <p:sldLayoutId id="2147483651" r:id="rId7"/>
    <p:sldLayoutId id="2147483657" r:id="rId8"/>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hyperlink" Target="http://www.bfvlaw.com/" TargetMode="External"/><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478130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109" y="1501219"/>
            <a:ext cx="10020133" cy="4191000"/>
          </a:xfrm>
        </p:spPr>
        <p:txBody>
          <a:bodyPr>
            <a:normAutofit/>
          </a:bodyPr>
          <a:lstStyle/>
          <a:p>
            <a:r>
              <a:rPr lang="en-US" dirty="0">
                <a:latin typeface="Times New Roman" pitchFamily="18" charset="0"/>
                <a:cs typeface="Times New Roman" pitchFamily="18" charset="0"/>
              </a:rPr>
              <a:t>Can the new law be </a:t>
            </a:r>
            <a:r>
              <a:rPr lang="en-US" dirty="0" smtClean="0">
                <a:latin typeface="Times New Roman" pitchFamily="18" charset="0"/>
                <a:cs typeface="Times New Roman" pitchFamily="18" charset="0"/>
              </a:rPr>
              <a:t>challenged as unconstitutional?</a:t>
            </a:r>
            <a:endParaRPr lang="en-US" dirty="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possible that the ballot language of the referendum may be challenged as inaccurate or misleading.</a:t>
            </a:r>
          </a:p>
          <a:p>
            <a:r>
              <a:rPr lang="en-US" dirty="0">
                <a:latin typeface="Times New Roman" pitchFamily="18" charset="0"/>
                <a:cs typeface="Times New Roman" pitchFamily="18" charset="0"/>
              </a:rPr>
              <a:t>“Shall the Constitution of Georgia be amended so as to make Georgia more economically competitive by authorizing legislation to uphold reasonable competitive agreements?”</a:t>
            </a:r>
            <a:endParaRPr lang="en-US" dirty="0" smtClean="0">
              <a:latin typeface="Times New Roman" pitchFamily="18" charset="0"/>
              <a:cs typeface="Times New Roman" pitchFamily="18" charset="0"/>
            </a:endParaRPr>
          </a:p>
          <a:p>
            <a:pPr lvl="0"/>
            <a:endParaRPr lang="en-US" dirty="0" smtClean="0">
              <a:latin typeface="Times New Roman" pitchFamily="18" charset="0"/>
              <a:cs typeface="Times New Roman" pitchFamily="18" charset="0"/>
            </a:endParaRPr>
          </a:p>
          <a:p>
            <a:pPr lvl="0">
              <a:buNone/>
            </a:pPr>
            <a:endParaRPr lang="en-US" dirty="0" smtClean="0">
              <a:latin typeface="Times New Roman" pitchFamily="18" charset="0"/>
              <a:cs typeface="Times New Roman" pitchFamily="18" charset="0"/>
            </a:endParaRPr>
          </a:p>
          <a:p>
            <a:endParaRPr lang="en-US" dirty="0"/>
          </a:p>
        </p:txBody>
      </p:sp>
      <p:sp>
        <p:nvSpPr>
          <p:cNvPr id="5" name="Title 1"/>
          <p:cNvSpPr txBox="1">
            <a:spLocks/>
          </p:cNvSpPr>
          <p:nvPr/>
        </p:nvSpPr>
        <p:spPr>
          <a:xfrm>
            <a:off x="0" y="197963"/>
            <a:ext cx="8229600" cy="1168923"/>
          </a:xfrm>
          <a:prstGeom prst="rect">
            <a:avLst/>
          </a:prstGeom>
        </p:spPr>
        <p:txBody>
          <a:bodyPr vert="horz" rtlCol="0" anchor="ctr">
            <a:normAutofit fontScale="975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4800" b="0" dirty="0" smtClean="0">
                <a:solidFill>
                  <a:schemeClr val="bg1"/>
                </a:solidFill>
                <a:latin typeface="Times New Roman" pitchFamily="18" charset="0"/>
                <a:cs typeface="Times New Roman" pitchFamily="18" charset="0"/>
              </a:rPr>
              <a:t> </a:t>
            </a:r>
            <a:r>
              <a:rPr lang="en-US" sz="4900" b="0" dirty="0" smtClean="0">
                <a:solidFill>
                  <a:schemeClr val="bg1"/>
                </a:solidFill>
                <a:latin typeface="Times New Roman" pitchFamily="18" charset="0"/>
                <a:cs typeface="Times New Roman" pitchFamily="18" charset="0"/>
              </a:rPr>
              <a:t>Can the Law be Challenged?</a:t>
            </a:r>
            <a:endParaRPr lang="en-US" sz="4900" b="0"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4069616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smtClean="0">
                <a:latin typeface="Times New Roman" pitchFamily="18" charset="0"/>
                <a:cs typeface="Times New Roman" pitchFamily="18" charset="0"/>
              </a:rPr>
              <a:t>Historically, Georgia courts conduct “only a minimal review of ballot language if the state followed all of the constitutionally and statutorily required procedures for amending the constitution.”  </a:t>
            </a:r>
          </a:p>
          <a:p>
            <a:pPr lvl="0">
              <a:buNone/>
            </a:pP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Goldrush II v. City of Marietta</a:t>
            </a:r>
            <a:r>
              <a:rPr lang="en-US" dirty="0" smtClean="0">
                <a:latin typeface="Times New Roman" pitchFamily="18" charset="0"/>
                <a:cs typeface="Times New Roman" pitchFamily="18" charset="0"/>
              </a:rPr>
              <a:t>, 267 Ga. 683, 686</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(1997)</a:t>
            </a:r>
          </a:p>
          <a:p>
            <a:pPr lvl="0"/>
            <a:r>
              <a:rPr lang="en-US" dirty="0" smtClean="0">
                <a:latin typeface="Times New Roman" pitchFamily="18" charset="0"/>
                <a:cs typeface="Times New Roman" pitchFamily="18" charset="0"/>
              </a:rPr>
              <a:t>An argument can be made that a more rigorous standard of scrutiny should apply where the General Assembly rewrote the Constitution to eliminate one of the specific limitations on its powers.</a:t>
            </a:r>
          </a:p>
          <a:p>
            <a:pPr lvl="0"/>
            <a:r>
              <a:rPr lang="en-US" dirty="0" smtClean="0">
                <a:latin typeface="Times New Roman" pitchFamily="18" charset="0"/>
                <a:cs typeface="Times New Roman" pitchFamily="18" charset="0"/>
              </a:rPr>
              <a:t>None of the previous appellate court decisions dealt with this situation.</a:t>
            </a:r>
            <a:endParaRPr lang="en-US" dirty="0"/>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Can the Law be Challenged?</a:t>
            </a:r>
            <a:endParaRPr lang="en-US" dirty="0"/>
          </a:p>
        </p:txBody>
      </p:sp>
    </p:spTree>
    <p:extLst>
      <p:ext uri="{BB962C8B-B14F-4D97-AF65-F5344CB8AC3E}">
        <p14:creationId xmlns="" xmlns:p14="http://schemas.microsoft.com/office/powerpoint/2010/main" val="2443503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effectLst/>
              </a:rPr>
              <a:t>“Though </a:t>
            </a:r>
            <a:r>
              <a:rPr lang="en-US" dirty="0">
                <a:effectLst/>
              </a:rPr>
              <a:t>we hold that the ballot language is not a proper subject for more than this minimal judicial review, we must note that to the extent to which the legislature describes proposed amendments in any way other than through the most objective and brief of terms, or perhaps by number as is done in at least one other state, it exposes itself to the </a:t>
            </a:r>
            <a:r>
              <a:rPr lang="en-US" dirty="0" smtClean="0">
                <a:effectLst/>
              </a:rPr>
              <a:t>temptation - yielded </a:t>
            </a:r>
            <a:r>
              <a:rPr lang="en-US" dirty="0">
                <a:effectLst/>
              </a:rPr>
              <a:t>to here, we </a:t>
            </a:r>
            <a:r>
              <a:rPr lang="en-US" dirty="0" smtClean="0">
                <a:effectLst/>
              </a:rPr>
              <a:t>think - to </a:t>
            </a:r>
            <a:r>
              <a:rPr lang="en-US" dirty="0">
                <a:effectLst/>
              </a:rPr>
              <a:t>interject its own value judgments concerning the amendments into the ballot language and thus to propagandize the voters in the very voting booth, in denigration of the integrity of the ballot.” </a:t>
            </a:r>
            <a:endParaRPr lang="en-US" dirty="0" smtClean="0">
              <a:effectLst/>
            </a:endParaRPr>
          </a:p>
          <a:p>
            <a:pPr marL="0" indent="0">
              <a:buNone/>
            </a:pPr>
            <a:r>
              <a:rPr lang="en-US" i="1" dirty="0">
                <a:effectLst/>
              </a:rPr>
              <a:t> </a:t>
            </a:r>
            <a:r>
              <a:rPr lang="en-US" i="1" dirty="0" smtClean="0">
                <a:effectLst/>
              </a:rPr>
              <a:t>  Sears v. State</a:t>
            </a:r>
            <a:r>
              <a:rPr lang="en-US" dirty="0" smtClean="0">
                <a:effectLst/>
              </a:rPr>
              <a:t>, 232 Ga. 547, 553 (1974).</a:t>
            </a:r>
            <a:endParaRPr lang="en-US" dirty="0"/>
          </a:p>
        </p:txBody>
      </p:sp>
      <p:sp>
        <p:nvSpPr>
          <p:cNvPr id="3" name="Title 2"/>
          <p:cNvSpPr>
            <a:spLocks noGrp="1"/>
          </p:cNvSpPr>
          <p:nvPr>
            <p:ph type="ctrTitle"/>
          </p:nvPr>
        </p:nvSpPr>
        <p:spPr/>
        <p:txBody>
          <a:bodyPr/>
          <a:lstStyle/>
          <a:p>
            <a:r>
              <a:rPr lang="en-US" dirty="0">
                <a:latin typeface="Times New Roman" pitchFamily="18" charset="0"/>
                <a:cs typeface="Times New Roman" pitchFamily="18" charset="0"/>
              </a:rPr>
              <a:t>Can the Law be Challenged?</a:t>
            </a:r>
            <a:endParaRPr lang="en-US" dirty="0"/>
          </a:p>
        </p:txBody>
      </p:sp>
    </p:spTree>
    <p:extLst>
      <p:ext uri="{BB962C8B-B14F-4D97-AF65-F5344CB8AC3E}">
        <p14:creationId xmlns="" xmlns:p14="http://schemas.microsoft.com/office/powerpoint/2010/main" val="3940622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47" y="1493052"/>
            <a:ext cx="10256363" cy="4525963"/>
          </a:xfrm>
        </p:spPr>
        <p:txBody>
          <a:bodyPr/>
          <a:lstStyle/>
          <a:p>
            <a:pPr marL="566737" indent="-457200"/>
            <a:r>
              <a:rPr lang="en-US" dirty="0">
                <a:latin typeface="Times New Roman" pitchFamily="18" charset="0"/>
                <a:cs typeface="Times New Roman" pitchFamily="18" charset="0"/>
              </a:rPr>
              <a:t>If an employee ratifies or reaffirms covenants signed under the old law, are the covenants governed by the new law</a:t>
            </a:r>
            <a:r>
              <a:rPr lang="en-US" dirty="0" smtClean="0">
                <a:latin typeface="Times New Roman" pitchFamily="18" charset="0"/>
                <a:cs typeface="Times New Roman" pitchFamily="18" charset="0"/>
              </a:rPr>
              <a:t>?</a:t>
            </a:r>
          </a:p>
          <a:p>
            <a:pPr marL="566737" indent="-457200"/>
            <a:r>
              <a:rPr lang="en-US" dirty="0" smtClean="0">
                <a:latin typeface="Times New Roman" pitchFamily="18" charset="0"/>
                <a:cs typeface="Times New Roman" pitchFamily="18" charset="0"/>
              </a:rPr>
              <a:t>Probably not.  The statute only applies to contracts entered into on or after the effective date of the legislation and does not apply in actions determining the enforceability of restrictive covenants entered into before such date.</a:t>
            </a:r>
          </a:p>
          <a:p>
            <a:pPr marL="114300" indent="-4763">
              <a:buNone/>
            </a:pPr>
            <a:r>
              <a:rPr lang="en-US" sz="2400" dirty="0">
                <a:latin typeface="Times New Roman" pitchFamily="18" charset="0"/>
                <a:cs typeface="Times New Roman" pitchFamily="18" charset="0"/>
              </a:rPr>
              <a:t>H.B. 30, 151</a:t>
            </a:r>
            <a:r>
              <a:rPr lang="en-US" sz="2400" baseline="30000" dirty="0">
                <a:latin typeface="Times New Roman" pitchFamily="18" charset="0"/>
                <a:cs typeface="Times New Roman" pitchFamily="18" charset="0"/>
              </a:rPr>
              <a:t>st</a:t>
            </a:r>
            <a:r>
              <a:rPr lang="en-US" sz="2400" dirty="0">
                <a:latin typeface="Times New Roman" pitchFamily="18" charset="0"/>
                <a:cs typeface="Times New Roman" pitchFamily="18" charset="0"/>
              </a:rPr>
              <a:t> Leg., Reg. Sess. (Ga. 2011), at § 5; </a:t>
            </a:r>
            <a:r>
              <a:rPr lang="en-US" sz="2400" i="1" dirty="0">
                <a:latin typeface="Times New Roman" pitchFamily="18" charset="0"/>
                <a:cs typeface="Times New Roman" pitchFamily="18" charset="0"/>
              </a:rPr>
              <a:t>Cox v. Altus Healthcare and Hospice, Inc.</a:t>
            </a:r>
            <a:r>
              <a:rPr lang="en-US" sz="2400" dirty="0">
                <a:latin typeface="Times New Roman" pitchFamily="18" charset="0"/>
                <a:cs typeface="Times New Roman" pitchFamily="18" charset="0"/>
              </a:rPr>
              <a:t>, 308 Ga. App 28, 706 S.E.2d 660 (2011)</a:t>
            </a:r>
            <a:endParaRPr lang="en-US" sz="2400" u="sng"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2" name="Title 1"/>
          <p:cNvSpPr>
            <a:spLocks noGrp="1"/>
          </p:cNvSpPr>
          <p:nvPr>
            <p:ph type="title"/>
          </p:nvPr>
        </p:nvSpPr>
        <p:spPr>
          <a:xfrm>
            <a:off x="106647" y="189624"/>
            <a:ext cx="11066178" cy="1143000"/>
          </a:xfrm>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5300" dirty="0" smtClean="0">
                <a:latin typeface="Times New Roman" pitchFamily="18" charset="0"/>
                <a:cs typeface="Times New Roman" pitchFamily="18" charset="0"/>
              </a:rPr>
              <a:t>Questions Regarding the New Law</a:t>
            </a:r>
            <a:br>
              <a:rPr lang="en-US" sz="5300" dirty="0" smtClean="0">
                <a:latin typeface="Times New Roman" pitchFamily="18" charset="0"/>
                <a:cs typeface="Times New Roman" pitchFamily="18" charset="0"/>
              </a:rPr>
            </a:br>
            <a:r>
              <a:rPr lang="en-US" sz="5300" dirty="0" smtClean="0">
                <a:latin typeface="Times New Roman" pitchFamily="18" charset="0"/>
                <a:cs typeface="Times New Roman" pitchFamily="18" charset="0"/>
              </a:rPr>
              <a:t/>
            </a:r>
            <a:br>
              <a:rPr lang="en-US" sz="5300" dirty="0" smtClean="0">
                <a:latin typeface="Times New Roman" pitchFamily="18" charset="0"/>
                <a:cs typeface="Times New Roman" pitchFamily="18" charset="0"/>
              </a:rPr>
            </a:br>
            <a:endParaRPr lang="en-US" sz="5300" dirty="0">
              <a:latin typeface="Times New Roman" pitchFamily="18" charset="0"/>
              <a:cs typeface="Times New Roman" pitchFamily="18" charset="0"/>
            </a:endParaRPr>
          </a:p>
        </p:txBody>
      </p:sp>
    </p:spTree>
    <p:extLst>
      <p:ext uri="{BB962C8B-B14F-4D97-AF65-F5344CB8AC3E}">
        <p14:creationId xmlns="" xmlns:p14="http://schemas.microsoft.com/office/powerpoint/2010/main" val="2758436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186" y="1546782"/>
            <a:ext cx="11257764" cy="4525963"/>
          </a:xfrm>
        </p:spPr>
        <p:txBody>
          <a:bodyPr>
            <a:normAutofit/>
          </a:bodyPr>
          <a:lstStyle/>
          <a:p>
            <a:r>
              <a:rPr lang="en-US" dirty="0">
                <a:latin typeface="Times New Roman" pitchFamily="18" charset="0"/>
                <a:cs typeface="Times New Roman" pitchFamily="18" charset="0"/>
              </a:rPr>
              <a:t>Blue-penciling/judicial </a:t>
            </a:r>
            <a:r>
              <a:rPr lang="en-US" dirty="0" smtClean="0">
                <a:latin typeface="Times New Roman" pitchFamily="18" charset="0"/>
                <a:cs typeface="Times New Roman" pitchFamily="18" charset="0"/>
              </a:rPr>
              <a:t>modification: What </a:t>
            </a:r>
            <a:r>
              <a:rPr lang="en-US" dirty="0">
                <a:latin typeface="Times New Roman" pitchFamily="18" charset="0"/>
                <a:cs typeface="Times New Roman" pitchFamily="18" charset="0"/>
              </a:rPr>
              <a:t>does it mean? </a:t>
            </a:r>
            <a:endParaRPr lang="en-US" sz="5400" dirty="0">
              <a:latin typeface="Times New Roman" pitchFamily="18" charset="0"/>
              <a:cs typeface="Times New Roman" pitchFamily="18" charset="0"/>
            </a:endParaRPr>
          </a:p>
          <a:p>
            <a:r>
              <a:rPr lang="en-US" dirty="0" smtClean="0">
                <a:latin typeface="Times New Roman" pitchFamily="18" charset="0"/>
                <a:cs typeface="Times New Roman" pitchFamily="18" charset="0"/>
              </a:rPr>
              <a:t>Any restrictive covenant not in compliance with the provisions of this article is unlawful and is void and unenforceable; provided, however, that a court </a:t>
            </a:r>
            <a:r>
              <a:rPr lang="en-US" b="1" dirty="0" smtClean="0">
                <a:latin typeface="Times New Roman" pitchFamily="18" charset="0"/>
                <a:cs typeface="Times New Roman" pitchFamily="18" charset="0"/>
              </a:rPr>
              <a:t>may</a:t>
            </a:r>
            <a:r>
              <a:rPr lang="en-US" dirty="0" smtClean="0">
                <a:latin typeface="Times New Roman" pitchFamily="18" charset="0"/>
                <a:cs typeface="Times New Roman" pitchFamily="18" charset="0"/>
              </a:rPr>
              <a:t> modify a covenant that is otherwise void and unenforceable as long as the modification does not render the covenant more restrictive with regard to the employee than as originally drafted by the parties.</a:t>
            </a:r>
          </a:p>
          <a:p>
            <a:pPr>
              <a:buNone/>
            </a:pPr>
            <a:r>
              <a:rPr lang="en-US" dirty="0" smtClean="0">
                <a:latin typeface="Times New Roman" pitchFamily="18" charset="0"/>
                <a:cs typeface="Times New Roman" pitchFamily="18" charset="0"/>
              </a:rPr>
              <a:t>		O.C.G.A. § 13-8-53(d)</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endParaRPr lang="en-US" dirty="0"/>
          </a:p>
        </p:txBody>
      </p:sp>
      <p:sp>
        <p:nvSpPr>
          <p:cNvPr id="6" name="Title 1"/>
          <p:cNvSpPr txBox="1">
            <a:spLocks/>
          </p:cNvSpPr>
          <p:nvPr/>
        </p:nvSpPr>
        <p:spPr>
          <a:xfrm>
            <a:off x="84841" y="197963"/>
            <a:ext cx="11519555" cy="1102937"/>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endParaRPr lang="en-US" sz="4800" dirty="0" smtClean="0">
              <a:solidFill>
                <a:schemeClr val="bg1"/>
              </a:solidFill>
              <a:latin typeface="Times New Roman" pitchFamily="18" charset="0"/>
              <a:cs typeface="Times New Roman" pitchFamily="18" charset="0"/>
            </a:endParaRPr>
          </a:p>
          <a:p>
            <a:endParaRPr lang="en-US" sz="4800" dirty="0" smtClean="0">
              <a:solidFill>
                <a:schemeClr val="bg1"/>
              </a:solidFill>
              <a:latin typeface="Times New Roman" pitchFamily="18" charset="0"/>
              <a:cs typeface="Times New Roman" pitchFamily="18" charset="0"/>
            </a:endParaRPr>
          </a:p>
          <a:p>
            <a:r>
              <a:rPr lang="en-US" sz="4800" b="0" dirty="0" smtClean="0">
                <a:solidFill>
                  <a:schemeClr val="bg1"/>
                </a:solidFill>
                <a:latin typeface="Times New Roman" pitchFamily="18" charset="0"/>
                <a:cs typeface="Times New Roman" pitchFamily="18" charset="0"/>
              </a:rPr>
              <a:t>Questions Regarding </a:t>
            </a:r>
            <a:r>
              <a:rPr lang="en-US" sz="4800" b="0" dirty="0">
                <a:solidFill>
                  <a:schemeClr val="bg1"/>
                </a:solidFill>
                <a:latin typeface="Times New Roman" pitchFamily="18" charset="0"/>
                <a:cs typeface="Times New Roman" pitchFamily="18" charset="0"/>
              </a:rPr>
              <a:t>the </a:t>
            </a:r>
            <a:r>
              <a:rPr lang="en-US" sz="4800" b="0" dirty="0" smtClean="0">
                <a:solidFill>
                  <a:schemeClr val="bg1"/>
                </a:solidFill>
                <a:latin typeface="Times New Roman" pitchFamily="18" charset="0"/>
                <a:cs typeface="Times New Roman" pitchFamily="18" charset="0"/>
              </a:rPr>
              <a:t>New Law</a:t>
            </a:r>
            <a:r>
              <a:rPr lang="en-US" sz="4800" b="0" dirty="0">
                <a:solidFill>
                  <a:schemeClr val="bg1"/>
                </a:solidFill>
                <a:latin typeface="Times New Roman" pitchFamily="18" charset="0"/>
                <a:cs typeface="Times New Roman" pitchFamily="18" charset="0"/>
              </a:rPr>
              <a:t/>
            </a:r>
            <a:br>
              <a:rPr lang="en-US" sz="4800" b="0" dirty="0">
                <a:solidFill>
                  <a:schemeClr val="bg1"/>
                </a:solidFill>
                <a:latin typeface="Times New Roman" pitchFamily="18" charset="0"/>
                <a:cs typeface="Times New Roman" pitchFamily="18" charset="0"/>
              </a:rPr>
            </a:br>
            <a:r>
              <a:rPr lang="en-US" sz="4800" b="0" dirty="0">
                <a:solidFill>
                  <a:schemeClr val="bg1"/>
                </a:solidFill>
                <a:latin typeface="Times New Roman" pitchFamily="18" charset="0"/>
                <a:cs typeface="Times New Roman" pitchFamily="18" charset="0"/>
              </a:rPr>
              <a:t/>
            </a:r>
            <a:br>
              <a:rPr lang="en-US" sz="4800" b="0" dirty="0">
                <a:solidFill>
                  <a:schemeClr val="bg1"/>
                </a:solidFill>
                <a:latin typeface="Times New Roman" pitchFamily="18" charset="0"/>
                <a:cs typeface="Times New Roman" pitchFamily="18" charset="0"/>
              </a:rPr>
            </a:br>
            <a:endParaRPr lang="en-US" sz="4800" b="0"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83071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695" y="1381126"/>
            <a:ext cx="11450129" cy="4525963"/>
          </a:xfrm>
        </p:spPr>
        <p:txBody>
          <a:bodyPr>
            <a:normAutofit/>
          </a:bodyPr>
          <a:lstStyle/>
          <a:p>
            <a:r>
              <a:rPr lang="en-US" dirty="0" smtClean="0">
                <a:latin typeface="Times New Roman" pitchFamily="18" charset="0"/>
                <a:cs typeface="Times New Roman" pitchFamily="18" charset="0"/>
              </a:rPr>
              <a:t>In any action concerning enforcement of a restrictive covenant, a court shall not enforce a restrictive covenant unless it is in compliance with the provisions of Code Section 13-8-53; provided, however, that if a court finds that a contractually specified restraint does not comply with the provisions of Code Section 13-8-53, then the court </a:t>
            </a:r>
            <a:r>
              <a:rPr lang="en-US" b="1" dirty="0" smtClean="0">
                <a:latin typeface="Times New Roman" pitchFamily="18" charset="0"/>
                <a:cs typeface="Times New Roman" pitchFamily="18" charset="0"/>
              </a:rPr>
              <a:t>may</a:t>
            </a:r>
            <a:r>
              <a:rPr lang="en-US" dirty="0" smtClean="0">
                <a:latin typeface="Times New Roman" pitchFamily="18" charset="0"/>
                <a:cs typeface="Times New Roman" pitchFamily="18" charset="0"/>
              </a:rPr>
              <a:t> modify the restraint provision and grant only the relief reasonably necessary to protect such interest or interests and to achieve the original intent of the contracting parties to the extent possible.</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O.C.G.A. § 13-8-54(b)</a:t>
            </a:r>
          </a:p>
          <a:p>
            <a:pPr>
              <a:buNone/>
            </a:pPr>
            <a:endParaRPr lang="en-US" dirty="0" smtClean="0">
              <a:latin typeface="Times New Roman" pitchFamily="18" charset="0"/>
              <a:cs typeface="Times New Roman" pitchFamily="18" charset="0"/>
            </a:endParaRPr>
          </a:p>
          <a:p>
            <a:endParaRPr lang="en-US" dirty="0"/>
          </a:p>
        </p:txBody>
      </p:sp>
      <p:sp>
        <p:nvSpPr>
          <p:cNvPr id="2" name="Title 1"/>
          <p:cNvSpPr>
            <a:spLocks noGrp="1"/>
          </p:cNvSpPr>
          <p:nvPr>
            <p:ph type="title"/>
          </p:nvPr>
        </p:nvSpPr>
        <p:spPr>
          <a:xfrm>
            <a:off x="103696" y="216817"/>
            <a:ext cx="11853356" cy="1079270"/>
          </a:xfrm>
        </p:spPr>
        <p:txBody>
          <a:bodyPr>
            <a:normAutofit/>
          </a:bodyPr>
          <a:lstStyle/>
          <a:p>
            <a:r>
              <a:rPr lang="en-US" dirty="0" smtClean="0">
                <a:latin typeface="Times New Roman" pitchFamily="18" charset="0"/>
                <a:cs typeface="Times New Roman" pitchFamily="18" charset="0"/>
              </a:rPr>
              <a:t>Blue Penciling/Judicial Modification</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4983166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7625" indent="-47625">
              <a:buNone/>
            </a:pPr>
            <a:r>
              <a:rPr lang="en-US" b="1" dirty="0" smtClean="0">
                <a:latin typeface="Times New Roman" pitchFamily="18" charset="0"/>
                <a:cs typeface="Times New Roman" pitchFamily="18" charset="0"/>
              </a:rPr>
              <a:t>Modification</a:t>
            </a:r>
            <a:r>
              <a:rPr lang="en-US" dirty="0" smtClean="0">
                <a:latin typeface="Times New Roman" pitchFamily="18" charset="0"/>
                <a:cs typeface="Times New Roman" pitchFamily="18" charset="0"/>
              </a:rPr>
              <a:t> means the limitation of a restrictive covenant to render it reasonable in light of the circumstances in which it was made.  Such term shall include: </a:t>
            </a:r>
          </a:p>
          <a:p>
            <a:pPr marL="624078" indent="-514350">
              <a:buNone/>
            </a:pPr>
            <a:r>
              <a:rPr lang="en-US" dirty="0" smtClean="0">
                <a:latin typeface="Times New Roman" pitchFamily="18" charset="0"/>
                <a:cs typeface="Times New Roman" pitchFamily="18" charset="0"/>
              </a:rPr>
              <a:t>(A) Severing or removing that part of a restrictive covenant that would otherwise make the entire restrictive covenant unenforceable; and</a:t>
            </a:r>
          </a:p>
          <a:p>
            <a:pPr marL="624078" indent="-514350">
              <a:buNone/>
            </a:pPr>
            <a:r>
              <a:rPr lang="en-US" dirty="0" smtClean="0">
                <a:latin typeface="Times New Roman" pitchFamily="18" charset="0"/>
                <a:cs typeface="Times New Roman" pitchFamily="18" charset="0"/>
              </a:rPr>
              <a:t>(B) Enforcing the provisions of a restrictive covenant to the extent that the provisions are reasonable.</a:t>
            </a:r>
          </a:p>
          <a:p>
            <a:pPr marL="624078" indent="-514350">
              <a:buNone/>
            </a:pPr>
            <a:r>
              <a:rPr lang="en-US" dirty="0" smtClean="0">
                <a:latin typeface="Times New Roman" pitchFamily="18" charset="0"/>
                <a:cs typeface="Times New Roman" pitchFamily="18" charset="0"/>
              </a:rPr>
              <a:t>O.C.G.A. § 13-8-51(11)</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dirty="0">
                <a:latin typeface="Times New Roman" pitchFamily="18" charset="0"/>
                <a:cs typeface="Times New Roman" pitchFamily="18" charset="0"/>
              </a:rPr>
              <a:t>Blue Penciling/Judicial Modification</a:t>
            </a:r>
            <a:endParaRPr lang="en-US" dirty="0"/>
          </a:p>
        </p:txBody>
      </p:sp>
    </p:spTree>
    <p:extLst>
      <p:ext uri="{BB962C8B-B14F-4D97-AF65-F5344CB8AC3E}">
        <p14:creationId xmlns="" xmlns:p14="http://schemas.microsoft.com/office/powerpoint/2010/main" val="23665297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i="1" dirty="0" smtClean="0">
                <a:latin typeface="Times New Roman" pitchFamily="18" charset="0"/>
                <a:cs typeface="Times New Roman" pitchFamily="18" charset="0"/>
              </a:rPr>
              <a:t>PointeNorth Ins. Group v. Zander</a:t>
            </a:r>
            <a:r>
              <a:rPr lang="en-US" dirty="0" smtClean="0">
                <a:latin typeface="Times New Roman" pitchFamily="18" charset="0"/>
                <a:cs typeface="Times New Roman" pitchFamily="18" charset="0"/>
              </a:rPr>
              <a:t>, Civil Action No. 1:11-CV -3262-RWS, 2011 WL 4601028 (N.D. Ga. Sept. 30, 2011) (J. Story)</a:t>
            </a:r>
          </a:p>
          <a:p>
            <a:r>
              <a:rPr lang="en-US" dirty="0" smtClean="0">
                <a:latin typeface="Times New Roman" pitchFamily="18" charset="0"/>
                <a:cs typeface="Times New Roman" pitchFamily="18" charset="0"/>
              </a:rPr>
              <a:t>Example of blue penciling under the new statute.</a:t>
            </a:r>
          </a:p>
          <a:p>
            <a:r>
              <a:rPr lang="en-US" dirty="0" smtClean="0">
                <a:latin typeface="Times New Roman" pitchFamily="18" charset="0"/>
                <a:cs typeface="Times New Roman" pitchFamily="18" charset="0"/>
              </a:rPr>
              <a:t>Covenant prohibited soliciting or accepting competitive business from any of the employer’s clients with whom employee had contact or who were clients of the employer within 3 months immediately preceding termination of the agreement.</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dirty="0">
                <a:latin typeface="Times New Roman" pitchFamily="18" charset="0"/>
                <a:cs typeface="Times New Roman" pitchFamily="18" charset="0"/>
              </a:rPr>
              <a:t>Blue Penciling/Judicial Modification</a:t>
            </a:r>
            <a:endParaRPr lang="en-US" dirty="0"/>
          </a:p>
        </p:txBody>
      </p:sp>
    </p:spTree>
    <p:extLst>
      <p:ext uri="{BB962C8B-B14F-4D97-AF65-F5344CB8AC3E}">
        <p14:creationId xmlns="" xmlns:p14="http://schemas.microsoft.com/office/powerpoint/2010/main" val="3168693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Court finds covenants are over broad because they extend to any of the employer’s clients, not just the ones with whom the defendant interacted.</a:t>
            </a:r>
          </a:p>
          <a:p>
            <a:r>
              <a:rPr lang="en-US" dirty="0" smtClean="0">
                <a:latin typeface="Times New Roman" pitchFamily="18" charset="0"/>
                <a:cs typeface="Times New Roman" pitchFamily="18" charset="0"/>
              </a:rPr>
              <a:t>Court enjoins the defendant from soliciting any customers with whom defendant had contact during her employment.</a:t>
            </a:r>
          </a:p>
          <a:p>
            <a:r>
              <a:rPr lang="en-US" dirty="0" smtClean="0">
                <a:latin typeface="Times New Roman" pitchFamily="18" charset="0"/>
                <a:cs typeface="Times New Roman" pitchFamily="18" charset="0"/>
              </a:rPr>
              <a:t>No mention of blue-penciling “acceptance” language, but injunction did not prohibit acceptance.</a:t>
            </a:r>
          </a:p>
          <a:p>
            <a:endParaRPr lang="en-US" dirty="0" smtClean="0"/>
          </a:p>
          <a:p>
            <a:endParaRPr lang="en-US" dirty="0"/>
          </a:p>
        </p:txBody>
      </p:sp>
      <p:sp>
        <p:nvSpPr>
          <p:cNvPr id="3" name="Title 2"/>
          <p:cNvSpPr>
            <a:spLocks noGrp="1"/>
          </p:cNvSpPr>
          <p:nvPr>
            <p:ph type="title"/>
          </p:nvPr>
        </p:nvSpPr>
        <p:spPr/>
        <p:txBody>
          <a:bodyPr>
            <a:normAutofit/>
          </a:bodyPr>
          <a:lstStyle/>
          <a:p>
            <a:r>
              <a:rPr lang="en-US" dirty="0">
                <a:latin typeface="Times New Roman" pitchFamily="18" charset="0"/>
                <a:cs typeface="Times New Roman" pitchFamily="18" charset="0"/>
              </a:rPr>
              <a:t>Blue Penciling/Judicial Modification</a:t>
            </a:r>
            <a:endParaRPr lang="en-US" dirty="0"/>
          </a:p>
        </p:txBody>
      </p:sp>
    </p:spTree>
    <p:extLst>
      <p:ext uri="{BB962C8B-B14F-4D97-AF65-F5344CB8AC3E}">
        <p14:creationId xmlns="" xmlns:p14="http://schemas.microsoft.com/office/powerpoint/2010/main" val="3649767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Are they covered?</a:t>
            </a:r>
          </a:p>
          <a:p>
            <a:pPr>
              <a:lnSpc>
                <a:spcPct val="80000"/>
              </a:lnSpc>
            </a:pPr>
            <a:r>
              <a:rPr lang="en-US" dirty="0">
                <a:latin typeface="Times New Roman" pitchFamily="18" charset="0"/>
                <a:cs typeface="Times New Roman" pitchFamily="18" charset="0"/>
              </a:rPr>
              <a:t>“Restrictive Covenant” means an agreement between two or more parties that exist to protect the first party’s or parties’ interest in property, confidential information, customer goodwill, business relationships, </a:t>
            </a:r>
            <a:r>
              <a:rPr lang="en-US" u="sng" dirty="0">
                <a:latin typeface="Times New Roman" pitchFamily="18" charset="0"/>
                <a:cs typeface="Times New Roman" pitchFamily="18" charset="0"/>
              </a:rPr>
              <a:t>employees</a:t>
            </a:r>
            <a:r>
              <a:rPr lang="en-US" dirty="0">
                <a:latin typeface="Times New Roman" pitchFamily="18" charset="0"/>
                <a:cs typeface="Times New Roman" pitchFamily="18" charset="0"/>
              </a:rPr>
              <a:t>, or any other economic advantages that the second party has obtained for the benefit of the first party or parties…”</a:t>
            </a:r>
          </a:p>
          <a:p>
            <a:pPr>
              <a:lnSpc>
                <a:spcPct val="80000"/>
              </a:lnSpc>
              <a:buNone/>
            </a:pPr>
            <a:r>
              <a:rPr lang="en-US" dirty="0">
                <a:latin typeface="Times New Roman" pitchFamily="18" charset="0"/>
                <a:cs typeface="Times New Roman" pitchFamily="18" charset="0"/>
              </a:rPr>
              <a:t>	O.C.G.A. § 13-8-51(15</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a:lnSpc>
                <a:spcPct val="80000"/>
              </a:lnSpc>
            </a:pPr>
            <a:r>
              <a:rPr lang="en-US" dirty="0">
                <a:latin typeface="Times New Roman" pitchFamily="18" charset="0"/>
                <a:cs typeface="Times New Roman" pitchFamily="18" charset="0"/>
              </a:rPr>
              <a:t>Does this mean that </a:t>
            </a:r>
            <a:r>
              <a:rPr lang="en-US" dirty="0" smtClean="0">
                <a:latin typeface="Times New Roman" pitchFamily="18" charset="0"/>
                <a:cs typeface="Times New Roman" pitchFamily="18" charset="0"/>
              </a:rPr>
              <a:t>non-recruitment </a:t>
            </a:r>
            <a:r>
              <a:rPr lang="en-US" dirty="0">
                <a:latin typeface="Times New Roman" pitchFamily="18" charset="0"/>
                <a:cs typeface="Times New Roman" pitchFamily="18" charset="0"/>
              </a:rPr>
              <a:t>provisions must comply with the rules set out in the statute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a:lnSpc>
                <a:spcPct val="80000"/>
              </a:lnSpc>
            </a:pPr>
            <a:r>
              <a:rPr lang="en-US" dirty="0">
                <a:latin typeface="Times New Roman" pitchFamily="18" charset="0"/>
                <a:cs typeface="Times New Roman" pitchFamily="18" charset="0"/>
              </a:rPr>
              <a:t>If so, it may be more restrictive than previous law.</a:t>
            </a:r>
          </a:p>
          <a:p>
            <a:endParaRPr lang="en-US" dirty="0" smtClean="0">
              <a:latin typeface="Times New Roman" pitchFamily="18" charset="0"/>
              <a:cs typeface="Times New Roman" pitchFamily="18" charset="0"/>
            </a:endParaRPr>
          </a:p>
          <a:p>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latin typeface="Times New Roman" pitchFamily="18" charset="0"/>
                <a:cs typeface="Times New Roman" pitchFamily="18" charset="0"/>
              </a:rPr>
              <a:t>Non-Recruitment Provisions</a:t>
            </a:r>
            <a:endParaRPr lang="en-US" dirty="0"/>
          </a:p>
        </p:txBody>
      </p:sp>
    </p:spTree>
    <p:extLst>
      <p:ext uri="{BB962C8B-B14F-4D97-AF65-F5344CB8AC3E}">
        <p14:creationId xmlns="" xmlns:p14="http://schemas.microsoft.com/office/powerpoint/2010/main" val="2419197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1752600" y="1219201"/>
            <a:ext cx="8839200" cy="1241425"/>
          </a:xfrm>
          <a:prstGeom prst="rect">
            <a:avLst/>
          </a:prstGeom>
          <a:noFill/>
          <a:ln w="9525">
            <a:noFill/>
            <a:miter lim="800000"/>
            <a:headEnd/>
            <a:tailEnd/>
          </a:ln>
        </p:spPr>
        <p:txBody>
          <a:bodyPr anchor="ctr"/>
          <a:lstStyle/>
          <a:p>
            <a:pPr algn="ctr"/>
            <a:r>
              <a:rPr lang="en-US" sz="3600" b="1" dirty="0" smtClean="0">
                <a:solidFill>
                  <a:schemeClr val="bg1"/>
                </a:solidFill>
                <a:effectLst>
                  <a:outerShdw blurRad="38100" dist="38100" dir="2700000" algn="tl">
                    <a:srgbClr val="000000">
                      <a:alpha val="43137"/>
                    </a:srgbClr>
                  </a:outerShdw>
                </a:effectLst>
                <a:latin typeface="Times New Roman" pitchFamily="18" charset="0"/>
              </a:rPr>
              <a:t>Non-Competes, Trade Secrets and Other Restrictive Covenants – Oh My!</a:t>
            </a:r>
            <a:r>
              <a:rPr lang="en-US" sz="3600" dirty="0">
                <a:solidFill>
                  <a:schemeClr val="bg1"/>
                </a:solidFill>
                <a:latin typeface="Times New Roman" pitchFamily="18" charset="0"/>
              </a:rPr>
              <a:t/>
            </a:r>
            <a:br>
              <a:rPr lang="en-US" sz="3600" dirty="0">
                <a:solidFill>
                  <a:schemeClr val="bg1"/>
                </a:solidFill>
                <a:latin typeface="Times New Roman" pitchFamily="18" charset="0"/>
              </a:rPr>
            </a:br>
            <a:r>
              <a:rPr lang="en-US" sz="3600" dirty="0">
                <a:solidFill>
                  <a:schemeClr val="tx2"/>
                </a:solidFill>
                <a:latin typeface="Times New Roman" pitchFamily="18" charset="0"/>
              </a:rPr>
              <a:t/>
            </a:r>
            <a:br>
              <a:rPr lang="en-US" sz="3600" dirty="0">
                <a:solidFill>
                  <a:schemeClr val="tx2"/>
                </a:solidFill>
                <a:latin typeface="Times New Roman" pitchFamily="18" charset="0"/>
              </a:rPr>
            </a:br>
            <a:endParaRPr lang="en-US" sz="3600" dirty="0">
              <a:latin typeface="Times New Roman" pitchFamily="18" charset="0"/>
            </a:endParaRPr>
          </a:p>
        </p:txBody>
      </p:sp>
      <p:sp>
        <p:nvSpPr>
          <p:cNvPr id="3075" name="Rectangle 7"/>
          <p:cNvSpPr>
            <a:spLocks noChangeArrowheads="1"/>
          </p:cNvSpPr>
          <p:nvPr/>
        </p:nvSpPr>
        <p:spPr bwMode="auto">
          <a:xfrm>
            <a:off x="2971800" y="3733800"/>
            <a:ext cx="6400800" cy="1752600"/>
          </a:xfrm>
          <a:prstGeom prst="rect">
            <a:avLst/>
          </a:prstGeom>
          <a:noFill/>
          <a:ln w="9525">
            <a:noFill/>
            <a:miter lim="800000"/>
            <a:headEnd/>
            <a:tailEnd/>
          </a:ln>
        </p:spPr>
        <p:txBody>
          <a:bodyPr/>
          <a:lstStyle/>
          <a:p>
            <a:pPr marL="342900" indent="-342900" algn="ctr">
              <a:spcBef>
                <a:spcPct val="20000"/>
              </a:spcBef>
            </a:pPr>
            <a:r>
              <a:rPr lang="en-US" sz="2000" i="1" dirty="0">
                <a:solidFill>
                  <a:schemeClr val="bg1"/>
                </a:solidFill>
                <a:latin typeface="Batang" pitchFamily="18" charset="-127"/>
                <a:ea typeface="Batang" pitchFamily="18" charset="-127"/>
              </a:rPr>
              <a:t>Presented by:</a:t>
            </a:r>
          </a:p>
          <a:p>
            <a:pPr marL="342900" indent="-342900" algn="ctr">
              <a:spcBef>
                <a:spcPct val="20000"/>
              </a:spcBef>
            </a:pPr>
            <a:r>
              <a:rPr lang="en-US" sz="3200" dirty="0" smtClean="0">
                <a:solidFill>
                  <a:schemeClr val="bg1"/>
                </a:solidFill>
                <a:latin typeface="Batang" pitchFamily="18" charset="-127"/>
                <a:ea typeface="Batang" pitchFamily="18" charset="-127"/>
              </a:rPr>
              <a:t>Benjamin I. Fink</a:t>
            </a:r>
            <a:endParaRPr lang="en-US" sz="3200" dirty="0">
              <a:solidFill>
                <a:schemeClr val="bg1"/>
              </a:solidFill>
              <a:latin typeface="Batang" pitchFamily="18" charset="-127"/>
              <a:ea typeface="Batang" pitchFamily="18" charset="-127"/>
            </a:endParaRPr>
          </a:p>
          <a:p>
            <a:pPr marL="342900" indent="-342900" algn="ctr">
              <a:spcBef>
                <a:spcPct val="20000"/>
              </a:spcBef>
            </a:pPr>
            <a:r>
              <a:rPr lang="en-US" sz="3200" dirty="0">
                <a:solidFill>
                  <a:schemeClr val="bg1"/>
                </a:solidFill>
                <a:latin typeface="Batang" pitchFamily="18" charset="-127"/>
                <a:ea typeface="Batang" pitchFamily="18" charset="-127"/>
              </a:rPr>
              <a:t>Berman Fink Van Horn P.C. </a:t>
            </a:r>
          </a:p>
        </p:txBody>
      </p:sp>
      <p:sp>
        <p:nvSpPr>
          <p:cNvPr id="5" name="Rectangle 7"/>
          <p:cNvSpPr>
            <a:spLocks noChangeArrowheads="1"/>
          </p:cNvSpPr>
          <p:nvPr/>
        </p:nvSpPr>
        <p:spPr bwMode="auto">
          <a:xfrm>
            <a:off x="2352430" y="2460625"/>
            <a:ext cx="7838831" cy="1752600"/>
          </a:xfrm>
          <a:prstGeom prst="rect">
            <a:avLst/>
          </a:prstGeom>
          <a:noFill/>
          <a:ln w="9525">
            <a:noFill/>
            <a:miter lim="800000"/>
            <a:headEnd/>
            <a:tailEnd/>
          </a:ln>
        </p:spPr>
        <p:txBody>
          <a:bodyPr/>
          <a:lstStyle/>
          <a:p>
            <a:pPr marL="342900" indent="-342900" algn="ctr">
              <a:spcBef>
                <a:spcPct val="20000"/>
              </a:spcBef>
            </a:pPr>
            <a:r>
              <a:rPr lang="en-US" sz="2400" i="1" dirty="0" smtClean="0">
                <a:solidFill>
                  <a:schemeClr val="bg1"/>
                </a:solidFill>
                <a:latin typeface="Times New Roman" pitchFamily="18" charset="0"/>
                <a:cs typeface="Times New Roman" pitchFamily="18" charset="0"/>
              </a:rPr>
              <a:t>ICLE Growth Companies Seminar</a:t>
            </a:r>
          </a:p>
          <a:p>
            <a:pPr algn="ctr"/>
            <a:r>
              <a:rPr lang="en-US" sz="2400" i="1" dirty="0" smtClean="0">
                <a:solidFill>
                  <a:schemeClr val="bg1"/>
                </a:solidFill>
                <a:latin typeface="Times New Roman" pitchFamily="18" charset="0"/>
                <a:cs typeface="Times New Roman" pitchFamily="18" charset="0"/>
              </a:rPr>
              <a:t>September 9, 2016</a:t>
            </a:r>
          </a:p>
          <a:p>
            <a:pPr algn="ctr"/>
            <a:endParaRPr lang="en-US" sz="2400" i="1" dirty="0" smtClean="0">
              <a:solidFill>
                <a:schemeClr val="bg1"/>
              </a:solidFill>
              <a:latin typeface="Times New Roman" pitchFamily="18" charset="0"/>
              <a:cs typeface="Times New Roman" pitchFamily="18" charset="0"/>
            </a:endParaRPr>
          </a:p>
          <a:p>
            <a:pPr algn="ctr"/>
            <a:endParaRPr lang="en-US" sz="2400" i="1" dirty="0">
              <a:solidFill>
                <a:schemeClr val="bg1"/>
              </a:solidFill>
              <a:latin typeface="Times New Roman" pitchFamily="18" charset="0"/>
              <a:cs typeface="Times New Roman" pitchFamily="18" charset="0"/>
            </a:endParaRPr>
          </a:p>
          <a:p>
            <a:pPr algn="ct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3699002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413" y="1545996"/>
            <a:ext cx="11781737" cy="4969105"/>
          </a:xfrm>
        </p:spPr>
        <p:txBody>
          <a:bodyPr>
            <a:normAutofit/>
          </a:bodyPr>
          <a:lstStyle/>
          <a:p>
            <a:pPr marL="566928" indent="-457200"/>
            <a:r>
              <a:rPr lang="en-US" sz="3300" b="1" i="1" dirty="0" smtClean="0">
                <a:latin typeface="Times New Roman" pitchFamily="18" charset="0"/>
                <a:cs typeface="Times New Roman" pitchFamily="18" charset="0"/>
              </a:rPr>
              <a:t>Predictability</a:t>
            </a: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Has the new law increased predictability with respect to the enforcement 	of non-competes? </a:t>
            </a:r>
          </a:p>
          <a:p>
            <a:pPr marL="566928" indent="-457200"/>
            <a:r>
              <a:rPr lang="en-US" sz="3300" b="1" i="1" dirty="0">
                <a:latin typeface="Times New Roman" pitchFamily="18" charset="0"/>
                <a:cs typeface="Times New Roman" pitchFamily="18" charset="0"/>
              </a:rPr>
              <a:t>Litigation</a:t>
            </a:r>
          </a:p>
          <a:p>
            <a:pPr marL="0" indent="0">
              <a:buNone/>
            </a:pPr>
            <a:r>
              <a:rPr lang="en-US" dirty="0" smtClean="0">
                <a:latin typeface="Times New Roman" pitchFamily="18" charset="0"/>
                <a:cs typeface="Times New Roman" pitchFamily="18" charset="0"/>
              </a:rPr>
              <a:t>	Has </a:t>
            </a:r>
            <a:r>
              <a:rPr lang="en-US" dirty="0">
                <a:latin typeface="Times New Roman" pitchFamily="18" charset="0"/>
                <a:cs typeface="Times New Roman" pitchFamily="18" charset="0"/>
              </a:rPr>
              <a:t>litigation involving non-competes increased or decreased</a:t>
            </a:r>
            <a:r>
              <a:rPr lang="en-US" dirty="0" smtClean="0">
                <a:latin typeface="Times New Roman" pitchFamily="18" charset="0"/>
                <a:cs typeface="Times New Roman" pitchFamily="18" charset="0"/>
              </a:rPr>
              <a:t>?</a:t>
            </a:r>
          </a:p>
          <a:p>
            <a:pPr marL="566928" indent="-457200"/>
            <a:r>
              <a:rPr lang="en-US" sz="3300" b="1" i="1" dirty="0">
                <a:latin typeface="Times New Roman" pitchFamily="18" charset="0"/>
                <a:cs typeface="Times New Roman" pitchFamily="18" charset="0"/>
              </a:rPr>
              <a:t>Settlement</a:t>
            </a:r>
          </a:p>
          <a:p>
            <a:pPr marL="0" indent="0">
              <a:buNone/>
            </a:pPr>
            <a:r>
              <a:rPr lang="en-US" dirty="0" smtClean="0">
                <a:latin typeface="Times New Roman" pitchFamily="18" charset="0"/>
                <a:cs typeface="Times New Roman" pitchFamily="18" charset="0"/>
              </a:rPr>
              <a:t>	Are </a:t>
            </a:r>
            <a:r>
              <a:rPr lang="en-US" dirty="0">
                <a:latin typeface="Times New Roman" pitchFamily="18" charset="0"/>
                <a:cs typeface="Times New Roman" pitchFamily="18" charset="0"/>
              </a:rPr>
              <a:t>non-compete disputes </a:t>
            </a:r>
            <a:r>
              <a:rPr lang="en-US" dirty="0" smtClean="0">
                <a:latin typeface="Times New Roman" pitchFamily="18" charset="0"/>
                <a:cs typeface="Times New Roman" pitchFamily="18" charset="0"/>
              </a:rPr>
              <a:t>resolved </a:t>
            </a:r>
            <a:r>
              <a:rPr lang="en-US" dirty="0">
                <a:latin typeface="Times New Roman" pitchFamily="18" charset="0"/>
                <a:cs typeface="Times New Roman" pitchFamily="18" charset="0"/>
              </a:rPr>
              <a:t>more frequently without </a:t>
            </a:r>
            <a:r>
              <a:rPr lang="en-US" dirty="0" smtClean="0">
                <a:latin typeface="Times New Roman" pitchFamily="18" charset="0"/>
                <a:cs typeface="Times New Roman" pitchFamily="18" charset="0"/>
              </a:rPr>
              <a:t>judicial 	involvement</a:t>
            </a:r>
            <a:r>
              <a:rPr lang="en-US" dirty="0">
                <a:latin typeface="Times New Roman" pitchFamily="18" charset="0"/>
                <a:cs typeface="Times New Roman" pitchFamily="18" charset="0"/>
              </a:rPr>
              <a:t>? </a:t>
            </a:r>
            <a:endParaRPr lang="en-US" dirty="0"/>
          </a:p>
          <a:p>
            <a:endParaRPr lang="en-US" dirty="0"/>
          </a:p>
          <a:p>
            <a:pPr marL="0" indent="0">
              <a:buNone/>
            </a:pPr>
            <a:endParaRPr lang="en-US" dirty="0" smtClean="0">
              <a:latin typeface="Times New Roman" pitchFamily="18" charset="0"/>
              <a:cs typeface="Times New Roman" pitchFamily="18" charset="0"/>
            </a:endParaRPr>
          </a:p>
          <a:p>
            <a:pPr marL="0" indent="0">
              <a:buNone/>
            </a:pPr>
            <a:endParaRPr lang="en-US" dirty="0"/>
          </a:p>
        </p:txBody>
      </p:sp>
      <p:sp>
        <p:nvSpPr>
          <p:cNvPr id="3" name="Title 2"/>
          <p:cNvSpPr>
            <a:spLocks noGrp="1"/>
          </p:cNvSpPr>
          <p:nvPr>
            <p:ph type="title"/>
          </p:nvPr>
        </p:nvSpPr>
        <p:spPr>
          <a:xfrm>
            <a:off x="86413" y="184608"/>
            <a:ext cx="8229600" cy="1143000"/>
          </a:xfrm>
        </p:spPr>
        <p:txBody>
          <a:bodyPr>
            <a:normAutofit/>
          </a:bodyPr>
          <a:lstStyle/>
          <a:p>
            <a:r>
              <a:rPr lang="en-US" dirty="0" smtClean="0">
                <a:latin typeface="Times New Roman" pitchFamily="18" charset="0"/>
                <a:cs typeface="Times New Roman" pitchFamily="18" charset="0"/>
              </a:rPr>
              <a:t>Observations</a:t>
            </a:r>
            <a:endParaRPr lang="en-US" dirty="0"/>
          </a:p>
        </p:txBody>
      </p:sp>
    </p:spTree>
    <p:extLst>
      <p:ext uri="{BB962C8B-B14F-4D97-AF65-F5344CB8AC3E}">
        <p14:creationId xmlns="" xmlns:p14="http://schemas.microsoft.com/office/powerpoint/2010/main" val="693660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8125" y="1508290"/>
            <a:ext cx="11477625" cy="5006812"/>
          </a:xfrm>
        </p:spPr>
        <p:txBody>
          <a:bodyPr>
            <a:normAutofit/>
          </a:bodyPr>
          <a:lstStyle/>
          <a:p>
            <a:pPr marL="566928" indent="-457200"/>
            <a:r>
              <a:rPr lang="en-US" sz="3300" b="1" i="1" dirty="0" smtClean="0">
                <a:latin typeface="Times New Roman" pitchFamily="18" charset="0"/>
                <a:cs typeface="Times New Roman" pitchFamily="18" charset="0"/>
              </a:rPr>
              <a:t>Effect </a:t>
            </a:r>
            <a:r>
              <a:rPr lang="en-US" sz="3300" b="1" i="1" dirty="0">
                <a:latin typeface="Times New Roman" pitchFamily="18" charset="0"/>
                <a:cs typeface="Times New Roman" pitchFamily="18" charset="0"/>
              </a:rPr>
              <a:t>on litigation</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How has the change in the law impacted the manner in which non-	compete disputes are litigated? </a:t>
            </a:r>
          </a:p>
          <a:p>
            <a:pPr marL="566928" indent="-457200"/>
            <a:r>
              <a:rPr lang="en-US" sz="3300" b="1" i="1" dirty="0">
                <a:latin typeface="Times New Roman" pitchFamily="18" charset="0"/>
                <a:cs typeface="Times New Roman" pitchFamily="18" charset="0"/>
              </a:rPr>
              <a:t>Economic </a:t>
            </a:r>
            <a:r>
              <a:rPr lang="en-US" sz="3300" b="1" i="1" dirty="0" smtClean="0">
                <a:latin typeface="Times New Roman" pitchFamily="18" charset="0"/>
                <a:cs typeface="Times New Roman" pitchFamily="18" charset="0"/>
              </a:rPr>
              <a:t>impact</a:t>
            </a:r>
          </a:p>
          <a:p>
            <a:pPr marL="109728" indent="0">
              <a:buNone/>
            </a:pPr>
            <a:r>
              <a:rPr lang="en-US" dirty="0" smtClean="0">
                <a:latin typeface="Times New Roman" pitchFamily="18" charset="0"/>
                <a:cs typeface="Times New Roman" pitchFamily="18" charset="0"/>
              </a:rPr>
              <a:t>	Is </a:t>
            </a:r>
            <a:r>
              <a:rPr lang="en-US" dirty="0">
                <a:latin typeface="Times New Roman" pitchFamily="18" charset="0"/>
                <a:cs typeface="Times New Roman" pitchFamily="18" charset="0"/>
              </a:rPr>
              <a:t>the new law good </a:t>
            </a:r>
            <a:r>
              <a:rPr lang="en-US" dirty="0" smtClean="0">
                <a:latin typeface="Times New Roman" pitchFamily="18" charset="0"/>
                <a:cs typeface="Times New Roman" pitchFamily="18" charset="0"/>
              </a:rPr>
              <a:t>for </a:t>
            </a:r>
            <a:r>
              <a:rPr lang="en-US" dirty="0">
                <a:latin typeface="Times New Roman" pitchFamily="18" charset="0"/>
                <a:cs typeface="Times New Roman" pitchFamily="18" charset="0"/>
              </a:rPr>
              <a:t>Georgia’s economy? </a:t>
            </a:r>
            <a:endParaRPr lang="en-US" dirty="0"/>
          </a:p>
          <a:p>
            <a:pPr marL="0" indent="0">
              <a:buNone/>
            </a:pPr>
            <a:endParaRPr lang="en-US" dirty="0"/>
          </a:p>
        </p:txBody>
      </p:sp>
      <p:sp>
        <p:nvSpPr>
          <p:cNvPr id="3" name="Title 2"/>
          <p:cNvSpPr>
            <a:spLocks noGrp="1"/>
          </p:cNvSpPr>
          <p:nvPr>
            <p:ph type="title"/>
          </p:nvPr>
        </p:nvSpPr>
        <p:spPr>
          <a:xfrm>
            <a:off x="86510" y="118326"/>
            <a:ext cx="8229600" cy="1143000"/>
          </a:xfrm>
        </p:spPr>
        <p:txBody>
          <a:bodyPr>
            <a:normAutofit/>
          </a:bodyPr>
          <a:lstStyle/>
          <a:p>
            <a:r>
              <a:rPr lang="en-US" dirty="0" smtClean="0">
                <a:latin typeface="Times New Roman" pitchFamily="18" charset="0"/>
                <a:cs typeface="Times New Roman" pitchFamily="18" charset="0"/>
              </a:rPr>
              <a:t>Observations</a:t>
            </a:r>
            <a:endParaRPr lang="en-US" dirty="0"/>
          </a:p>
        </p:txBody>
      </p:sp>
    </p:spTree>
    <p:extLst>
      <p:ext uri="{BB962C8B-B14F-4D97-AF65-F5344CB8AC3E}">
        <p14:creationId xmlns="" xmlns:p14="http://schemas.microsoft.com/office/powerpoint/2010/main" val="2809468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34949" y="1558925"/>
            <a:ext cx="11722101" cy="4792448"/>
          </a:xfrm>
        </p:spPr>
        <p:txBody>
          <a:bodyPr/>
          <a:lstStyle/>
          <a:p>
            <a:r>
              <a:rPr lang="en-US" sz="2000" dirty="0" smtClean="0"/>
              <a:t>What is the DTSA?</a:t>
            </a:r>
          </a:p>
          <a:p>
            <a:r>
              <a:rPr lang="en-US" sz="2000" dirty="0" smtClean="0"/>
              <a:t>What Prompted Congress to Pass the DTSA?</a:t>
            </a:r>
          </a:p>
          <a:p>
            <a:r>
              <a:rPr lang="en-US" sz="2000" dirty="0" smtClean="0"/>
              <a:t>What is a “Trade Secret” and “Misappropriation” under the DTSA, UTSA, and GTSA?</a:t>
            </a:r>
          </a:p>
          <a:p>
            <a:r>
              <a:rPr lang="en-US" sz="2000" dirty="0" smtClean="0"/>
              <a:t>Remedies Available Under the DTSA and GTSA</a:t>
            </a:r>
          </a:p>
          <a:p>
            <a:r>
              <a:rPr lang="en-US" sz="2000" dirty="0" smtClean="0"/>
              <a:t>The Ex Parte Seizure Provision</a:t>
            </a:r>
          </a:p>
          <a:p>
            <a:r>
              <a:rPr lang="en-US" sz="2000" dirty="0" smtClean="0"/>
              <a:t>The Inevitable Disclosure Doctrine and Employee Mobility</a:t>
            </a:r>
          </a:p>
          <a:p>
            <a:r>
              <a:rPr lang="en-US" sz="2000" dirty="0" smtClean="0"/>
              <a:t>Whistleblower Protections Under the DTSA</a:t>
            </a:r>
          </a:p>
          <a:p>
            <a:r>
              <a:rPr lang="en-US" sz="2000" dirty="0" smtClean="0"/>
              <a:t>Reactions to the DTSA</a:t>
            </a:r>
          </a:p>
        </p:txBody>
      </p:sp>
      <p:sp>
        <p:nvSpPr>
          <p:cNvPr id="4" name="Title 3"/>
          <p:cNvSpPr>
            <a:spLocks noGrp="1"/>
          </p:cNvSpPr>
          <p:nvPr>
            <p:ph type="ctrTitle"/>
          </p:nvPr>
        </p:nvSpPr>
        <p:spPr/>
        <p:txBody>
          <a:bodyPr>
            <a:normAutofit fontScale="90000"/>
          </a:bodyPr>
          <a:lstStyle/>
          <a:p>
            <a:r>
              <a:rPr lang="en-US" dirty="0"/>
              <a:t>The Defend Trade Secrets Act: </a:t>
            </a:r>
            <a:r>
              <a:rPr lang="en-US" dirty="0" smtClean="0"/>
              <a:t/>
            </a:r>
            <a:br>
              <a:rPr lang="en-US" dirty="0" smtClean="0"/>
            </a:br>
            <a:r>
              <a:rPr lang="en-US" dirty="0" smtClean="0"/>
              <a:t>Trade </a:t>
            </a:r>
            <a:r>
              <a:rPr lang="en-US" dirty="0"/>
              <a:t>Secret Protection Goes Federal</a:t>
            </a:r>
          </a:p>
        </p:txBody>
      </p:sp>
    </p:spTree>
    <p:extLst>
      <p:ext uri="{BB962C8B-B14F-4D97-AF65-F5344CB8AC3E}">
        <p14:creationId xmlns="" xmlns:p14="http://schemas.microsoft.com/office/powerpoint/2010/main" val="24093515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000" dirty="0" smtClean="0">
                <a:solidFill>
                  <a:prstClr val="white"/>
                </a:solidFill>
                <a:latin typeface="Times New Roman" pitchFamily="18" charset="0"/>
                <a:cs typeface="Times New Roman" pitchFamily="18" charset="0"/>
              </a:rPr>
              <a:t>Rise in Trade Secret Theft</a:t>
            </a:r>
          </a:p>
          <a:p>
            <a:endParaRPr lang="en-US" sz="3000" dirty="0" smtClean="0">
              <a:solidFill>
                <a:prstClr val="white"/>
              </a:solidFill>
              <a:latin typeface="Times New Roman" pitchFamily="18" charset="0"/>
              <a:cs typeface="Times New Roman" pitchFamily="18" charset="0"/>
            </a:endParaRPr>
          </a:p>
          <a:p>
            <a:pPr lvl="1">
              <a:lnSpc>
                <a:spcPct val="120000"/>
              </a:lnSpc>
              <a:spcBef>
                <a:spcPts val="0"/>
              </a:spcBef>
              <a:spcAft>
                <a:spcPts val="1200"/>
              </a:spcAft>
            </a:pPr>
            <a:r>
              <a:rPr lang="en-US" sz="2600" dirty="0" smtClean="0">
                <a:solidFill>
                  <a:prstClr val="white"/>
                </a:solidFill>
                <a:latin typeface="Times New Roman" pitchFamily="18" charset="0"/>
                <a:cs typeface="Times New Roman" pitchFamily="18" charset="0"/>
              </a:rPr>
              <a:t>Digital era has made it easier than ever for trade secrets to be misappropriated</a:t>
            </a:r>
          </a:p>
          <a:p>
            <a:pPr lvl="1">
              <a:lnSpc>
                <a:spcPct val="120000"/>
              </a:lnSpc>
              <a:spcBef>
                <a:spcPts val="0"/>
              </a:spcBef>
              <a:spcAft>
                <a:spcPts val="1200"/>
              </a:spcAft>
            </a:pPr>
            <a:r>
              <a:rPr lang="en-US" sz="2600" dirty="0" smtClean="0">
                <a:solidFill>
                  <a:prstClr val="white"/>
                </a:solidFill>
                <a:latin typeface="Times New Roman" pitchFamily="18" charset="0"/>
                <a:cs typeface="Times New Roman" pitchFamily="18" charset="0"/>
              </a:rPr>
              <a:t>More challenging than ever for companies to prevent trade secret theft</a:t>
            </a:r>
          </a:p>
          <a:p>
            <a:pPr lvl="1">
              <a:lnSpc>
                <a:spcPct val="120000"/>
              </a:lnSpc>
              <a:spcBef>
                <a:spcPts val="0"/>
              </a:spcBef>
              <a:spcAft>
                <a:spcPts val="1200"/>
              </a:spcAft>
            </a:pPr>
            <a:r>
              <a:rPr lang="en-US" sz="2600" dirty="0" smtClean="0">
                <a:solidFill>
                  <a:prstClr val="white"/>
                </a:solidFill>
                <a:latin typeface="Times New Roman" pitchFamily="18" charset="0"/>
                <a:cs typeface="Times New Roman" pitchFamily="18" charset="0"/>
              </a:rPr>
              <a:t>Increase in trade secret litigation over the past 15 years</a:t>
            </a:r>
          </a:p>
          <a:p>
            <a:pPr lvl="0">
              <a:lnSpc>
                <a:spcPct val="120000"/>
              </a:lnSpc>
              <a:spcBef>
                <a:spcPts val="0"/>
              </a:spcBef>
              <a:spcAft>
                <a:spcPts val="1200"/>
              </a:spcAft>
            </a:pPr>
            <a:endParaRPr lang="en-US" sz="3000" dirty="0" smtClean="0">
              <a:solidFill>
                <a:prstClr val="white"/>
              </a:solidFill>
              <a:latin typeface="Times New Roman" pitchFamily="18" charset="0"/>
              <a:cs typeface="Times New Roman" pitchFamily="18" charset="0"/>
            </a:endParaRPr>
          </a:p>
          <a:p>
            <a:pPr lvl="0">
              <a:lnSpc>
                <a:spcPct val="120000"/>
              </a:lnSpc>
              <a:spcBef>
                <a:spcPts val="0"/>
              </a:spcBef>
              <a:spcAft>
                <a:spcPts val="1200"/>
              </a:spcAft>
            </a:pPr>
            <a:endParaRPr lang="en-US" sz="3000" dirty="0">
              <a:solidFill>
                <a:prstClr val="white"/>
              </a:solidFill>
              <a:latin typeface="Times New Roman" pitchFamily="18" charset="0"/>
              <a:cs typeface="Times New Roman" pitchFamily="18" charset="0"/>
            </a:endParaRPr>
          </a:p>
          <a:p>
            <a:endParaRPr lang="en-US" dirty="0"/>
          </a:p>
        </p:txBody>
      </p:sp>
      <p:sp>
        <p:nvSpPr>
          <p:cNvPr id="3" name="Title 2"/>
          <p:cNvSpPr>
            <a:spLocks noGrp="1"/>
          </p:cNvSpPr>
          <p:nvPr>
            <p:ph type="ctrTitle"/>
          </p:nvPr>
        </p:nvSpPr>
        <p:spPr/>
        <p:txBody>
          <a:bodyPr>
            <a:normAutofit fontScale="90000"/>
          </a:bodyPr>
          <a:lstStyle/>
          <a:p>
            <a:r>
              <a:rPr lang="en-US" dirty="0" smtClean="0"/>
              <a:t>What Prompted Congress to Pass the DTSA?	</a:t>
            </a:r>
            <a:endParaRPr lang="en-US" dirty="0"/>
          </a:p>
        </p:txBody>
      </p:sp>
    </p:spTree>
    <p:extLst>
      <p:ext uri="{BB962C8B-B14F-4D97-AF65-F5344CB8AC3E}">
        <p14:creationId xmlns="" xmlns:p14="http://schemas.microsoft.com/office/powerpoint/2010/main" val="1197618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0975" y="1447800"/>
            <a:ext cx="10029825" cy="4800600"/>
          </a:xfrm>
        </p:spPr>
        <p:txBody>
          <a:bodyPr>
            <a:normAutofit/>
          </a:bodyPr>
          <a:lstStyle/>
          <a:p>
            <a:pPr>
              <a:lnSpc>
                <a:spcPct val="120000"/>
              </a:lnSpc>
              <a:spcBef>
                <a:spcPts val="0"/>
              </a:spcBef>
              <a:spcAft>
                <a:spcPts val="1200"/>
              </a:spcAft>
            </a:pPr>
            <a:r>
              <a:rPr lang="en-US" sz="3200" dirty="0">
                <a:latin typeface="Times New Roman" pitchFamily="18" charset="0"/>
                <a:cs typeface="Times New Roman" pitchFamily="18" charset="0"/>
              </a:rPr>
              <a:t>Financial loss ranges from $160-$480 billion each year. </a:t>
            </a:r>
            <a:r>
              <a:rPr lang="en-US" sz="1600" dirty="0">
                <a:latin typeface="Times New Roman" pitchFamily="18" charset="0"/>
                <a:cs typeface="Times New Roman" pitchFamily="18" charset="0"/>
              </a:rPr>
              <a:t>--U.S. Senators Orrin Hatch (R-Utah) and Chris Coons (D-Del.), who introduced Defend Trade Secrets Act </a:t>
            </a:r>
            <a:endParaRPr lang="en-US" sz="1800" dirty="0">
              <a:latin typeface="Times New Roman" pitchFamily="18" charset="0"/>
              <a:cs typeface="Times New Roman" pitchFamily="18" charset="0"/>
            </a:endParaRPr>
          </a:p>
          <a:p>
            <a:pPr>
              <a:lnSpc>
                <a:spcPct val="120000"/>
              </a:lnSpc>
              <a:spcBef>
                <a:spcPts val="0"/>
              </a:spcBef>
              <a:spcAft>
                <a:spcPts val="1200"/>
              </a:spcAft>
            </a:pPr>
            <a:r>
              <a:rPr lang="en-US" sz="3000" dirty="0">
                <a:latin typeface="Times New Roman" pitchFamily="18" charset="0"/>
                <a:cs typeface="Times New Roman" pitchFamily="18" charset="0"/>
              </a:rPr>
              <a:t>Estimates of trade secret theft range from 1-3% of the GDP of the U.S.	  </a:t>
            </a:r>
            <a:r>
              <a:rPr lang="en-US" sz="1600" dirty="0">
                <a:latin typeface="Times New Roman" pitchFamily="18" charset="0"/>
                <a:cs typeface="Times New Roman" pitchFamily="18" charset="0"/>
              </a:rPr>
              <a:t>-- PwC (2014)</a:t>
            </a:r>
            <a:endParaRPr lang="en-US" sz="1800" dirty="0">
              <a:latin typeface="Times New Roman" pitchFamily="18" charset="0"/>
              <a:cs typeface="Times New Roman" pitchFamily="18" charset="0"/>
            </a:endParaRPr>
          </a:p>
          <a:p>
            <a:pPr>
              <a:lnSpc>
                <a:spcPct val="120000"/>
              </a:lnSpc>
              <a:spcBef>
                <a:spcPts val="0"/>
              </a:spcBef>
              <a:spcAft>
                <a:spcPts val="1200"/>
              </a:spcAft>
            </a:pPr>
            <a:r>
              <a:rPr lang="en-US" sz="3000" dirty="0">
                <a:latin typeface="Times New Roman" pitchFamily="18" charset="0"/>
                <a:cs typeface="Times New Roman" pitchFamily="18" charset="0"/>
              </a:rPr>
              <a:t>Recent studies indicate that some losses can’t be measured or are unknown for years; others are never reported</a:t>
            </a:r>
          </a:p>
          <a:p>
            <a:pPr>
              <a:lnSpc>
                <a:spcPct val="120000"/>
              </a:lnSpc>
              <a:spcBef>
                <a:spcPts val="0"/>
              </a:spcBef>
              <a:spcAft>
                <a:spcPts val="1200"/>
              </a:spcAft>
            </a:pPr>
            <a:endParaRPr lang="en-US" sz="2500" dirty="0">
              <a:latin typeface="Times New Roman" pitchFamily="18" charset="0"/>
              <a:cs typeface="Times New Roman" pitchFamily="18" charset="0"/>
            </a:endParaRPr>
          </a:p>
        </p:txBody>
      </p:sp>
      <p:sp>
        <p:nvSpPr>
          <p:cNvPr id="3" name="Title 2"/>
          <p:cNvSpPr>
            <a:spLocks noGrp="1"/>
          </p:cNvSpPr>
          <p:nvPr>
            <p:ph type="title"/>
          </p:nvPr>
        </p:nvSpPr>
        <p:spPr>
          <a:xfrm>
            <a:off x="114300" y="142875"/>
            <a:ext cx="10096500" cy="1219200"/>
          </a:xfrm>
        </p:spPr>
        <p:txBody>
          <a:bodyPr>
            <a:normAutofit fontScale="90000"/>
          </a:bodyPr>
          <a:lstStyle/>
          <a:p>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Cost of Trade Secret Theft</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683982937"/>
      </p:ext>
    </p:extLst>
  </p:cSld>
  <p:clrMapOvr>
    <a:masterClrMapping/>
  </p:clrMapOvr>
  <p:transition>
    <p:wipe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504950"/>
            <a:ext cx="8229600" cy="4876800"/>
          </a:xfrm>
        </p:spPr>
        <p:txBody>
          <a:bodyPr>
            <a:normAutofit/>
          </a:bodyPr>
          <a:lstStyle/>
          <a:p>
            <a:pPr>
              <a:spcBef>
                <a:spcPts val="800"/>
              </a:spcBef>
            </a:pPr>
            <a:r>
              <a:rPr lang="en-US" dirty="0">
                <a:latin typeface="Times New Roman" panose="02020603050405020304" pitchFamily="18" charset="0"/>
                <a:cs typeface="Times New Roman" panose="02020603050405020304" pitchFamily="18" charset="0"/>
              </a:rPr>
              <a:t>Usually stolen by insiders  </a:t>
            </a:r>
          </a:p>
          <a:p>
            <a:pPr lvl="1">
              <a:spcBef>
                <a:spcPts val="800"/>
              </a:spcBef>
            </a:pPr>
            <a:r>
              <a:rPr lang="en-US" sz="2200" dirty="0">
                <a:latin typeface="Times New Roman" panose="02020603050405020304" pitchFamily="18" charset="0"/>
                <a:cs typeface="Times New Roman" panose="02020603050405020304" pitchFamily="18" charset="0"/>
              </a:rPr>
              <a:t>85% of trade secret cases involve wrongdoing by employees or business partners.</a:t>
            </a:r>
            <a:r>
              <a:rPr lang="en-US" sz="2600" dirty="0">
                <a:latin typeface="Times New Roman" panose="02020603050405020304" pitchFamily="18" charset="0"/>
                <a:cs typeface="Times New Roman" panose="02020603050405020304" pitchFamily="18" charset="0"/>
              </a:rPr>
              <a:t>  </a:t>
            </a:r>
            <a:r>
              <a:rPr lang="en-US" sz="1400" dirty="0">
                <a:solidFill>
                  <a:schemeClr val="bg1">
                    <a:lumMod val="95000"/>
                  </a:schemeClr>
                </a:solidFill>
                <a:latin typeface="Times New Roman" panose="02020603050405020304" pitchFamily="18" charset="0"/>
                <a:cs typeface="Times New Roman" panose="02020603050405020304" pitchFamily="18" charset="0"/>
              </a:rPr>
              <a:t>-Statistical Analysis of Trade Secret Litigation in Federal Courts  </a:t>
            </a:r>
          </a:p>
          <a:p>
            <a:pPr lvl="1">
              <a:spcBef>
                <a:spcPts val="800"/>
              </a:spcBef>
            </a:pPr>
            <a:r>
              <a:rPr lang="en-US" sz="2200" dirty="0">
                <a:latin typeface="Times New Roman" panose="02020603050405020304" pitchFamily="18" charset="0"/>
                <a:cs typeface="Times New Roman" panose="02020603050405020304" pitchFamily="18" charset="0"/>
              </a:rPr>
              <a:t>Could be the last person you suspect</a:t>
            </a:r>
          </a:p>
          <a:p>
            <a:pPr lvl="2">
              <a:spcBef>
                <a:spcPts val="800"/>
              </a:spcBef>
              <a:buNone/>
            </a:pPr>
            <a:r>
              <a:rPr lang="en-US" sz="2200" dirty="0">
                <a:latin typeface="Times New Roman" panose="02020603050405020304" pitchFamily="18" charset="0"/>
                <a:cs typeface="Times New Roman" panose="02020603050405020304" pitchFamily="18" charset="0"/>
              </a:rPr>
              <a:t>	Engineer of 27 years for Rockwell/Boeing space shuttles and rockets. Steals 250,000 pages of trade secrets; sentenced to 15 years in prison.  </a:t>
            </a:r>
            <a:r>
              <a:rPr lang="en-US" sz="1400" i="1" dirty="0">
                <a:latin typeface="Times New Roman" panose="02020603050405020304" pitchFamily="18" charset="0"/>
                <a:cs typeface="Times New Roman" panose="02020603050405020304" pitchFamily="18" charset="0"/>
              </a:rPr>
              <a:t>-United States v. Chung</a:t>
            </a:r>
            <a:r>
              <a:rPr lang="en-US" sz="1400" dirty="0">
                <a:latin typeface="Times New Roman" panose="02020603050405020304" pitchFamily="18" charset="0"/>
                <a:cs typeface="Times New Roman" panose="02020603050405020304" pitchFamily="18" charset="0"/>
              </a:rPr>
              <a:t>, 659 F.3d 815 (9</a:t>
            </a:r>
            <a:r>
              <a:rPr lang="en-US" sz="1400" baseline="30000" dirty="0">
                <a:latin typeface="Times New Roman" panose="02020603050405020304" pitchFamily="18" charset="0"/>
                <a:cs typeface="Times New Roman" panose="02020603050405020304" pitchFamily="18" charset="0"/>
              </a:rPr>
              <a:t>th</a:t>
            </a:r>
            <a:r>
              <a:rPr lang="en-US" sz="1400" dirty="0">
                <a:latin typeface="Times New Roman" panose="02020603050405020304" pitchFamily="18" charset="0"/>
                <a:cs typeface="Times New Roman" panose="02020603050405020304" pitchFamily="18" charset="0"/>
              </a:rPr>
              <a:t> Cir. 2011)</a:t>
            </a:r>
          </a:p>
          <a:p>
            <a:pPr marL="365760" lvl="1" indent="-256032">
              <a:spcBef>
                <a:spcPts val="800"/>
              </a:spcBef>
              <a:buSzPct val="68000"/>
              <a:buFont typeface="Wingdings 3"/>
              <a:buChar char=""/>
            </a:pPr>
            <a:r>
              <a:rPr lang="en-US" sz="2800" dirty="0">
                <a:latin typeface="Times New Roman" panose="02020603050405020304" pitchFamily="18" charset="0"/>
                <a:cs typeface="Times New Roman" panose="02020603050405020304" pitchFamily="18" charset="0"/>
              </a:rPr>
              <a:t>BUT increasingly stolen by foreign governments in China and Russia</a:t>
            </a:r>
          </a:p>
          <a:p>
            <a:pPr marL="886968" lvl="3" indent="-256032">
              <a:spcBef>
                <a:spcPts val="800"/>
              </a:spcBef>
              <a:buClr>
                <a:schemeClr val="accent1"/>
              </a:buClr>
              <a:buSzPct val="68000"/>
              <a:buFont typeface="Courier New" pitchFamily="49" charset="0"/>
              <a:buChar char="o"/>
            </a:pPr>
            <a:r>
              <a:rPr lang="en-US" sz="2200" dirty="0">
                <a:latin typeface="Times New Roman" panose="02020603050405020304" pitchFamily="18" charset="0"/>
                <a:cs typeface="Times New Roman" panose="02020603050405020304" pitchFamily="18" charset="0"/>
              </a:rPr>
              <a:t>From 2009-2013, 17 of 20 federal criminal prosecutions involved China</a:t>
            </a:r>
            <a:endParaRPr lang="en-US" sz="2200" b="1"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142875" y="190500"/>
            <a:ext cx="10134599" cy="1057275"/>
          </a:xfrm>
        </p:spPr>
        <p:txBody>
          <a:bodyPr>
            <a:normAutofit fontScale="90000"/>
          </a:bodyPr>
          <a:lstStyle/>
          <a:p>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Who is Stealing Trade Secrets?</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13106003"/>
      </p:ext>
    </p:extLst>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5275" y="1752600"/>
            <a:ext cx="9915525" cy="4724400"/>
          </a:xfrm>
        </p:spPr>
        <p:txBody>
          <a:bodyPr>
            <a:normAutofit/>
          </a:bodyPr>
          <a:lstStyle/>
          <a:p>
            <a:pPr>
              <a:lnSpc>
                <a:spcPct val="100000"/>
              </a:lnSpc>
              <a:spcBef>
                <a:spcPts val="800"/>
              </a:spcBef>
            </a:pPr>
            <a:r>
              <a:rPr lang="en-US" sz="2600" b="1" dirty="0">
                <a:latin typeface="Times New Roman" panose="02020603050405020304" pitchFamily="18" charset="0"/>
                <a:cs typeface="Times New Roman" panose="02020603050405020304" pitchFamily="18" charset="0"/>
              </a:rPr>
              <a:t>More common than you think </a:t>
            </a:r>
            <a:endParaRPr lang="en-US" sz="2600" i="1" dirty="0">
              <a:solidFill>
                <a:srgbClr val="FF0000"/>
              </a:solidFill>
              <a:latin typeface="Times New Roman" panose="02020603050405020304" pitchFamily="18" charset="0"/>
              <a:cs typeface="Times New Roman" panose="02020603050405020304" pitchFamily="18" charset="0"/>
            </a:endParaRPr>
          </a:p>
          <a:p>
            <a:pPr lvl="1">
              <a:lnSpc>
                <a:spcPct val="100000"/>
              </a:lnSpc>
              <a:spcBef>
                <a:spcPts val="800"/>
              </a:spcBef>
            </a:pPr>
            <a:r>
              <a:rPr lang="en-US" dirty="0">
                <a:latin typeface="Times New Roman" panose="02020603050405020304" pitchFamily="18" charset="0"/>
                <a:cs typeface="Times New Roman" panose="02020603050405020304" pitchFamily="18" charset="0"/>
              </a:rPr>
              <a:t>2013 survey showed that approximately half of the respondents said they have taken data.</a:t>
            </a:r>
          </a:p>
          <a:p>
            <a:pPr lvl="1">
              <a:lnSpc>
                <a:spcPct val="100000"/>
              </a:lnSpc>
              <a:spcBef>
                <a:spcPts val="800"/>
              </a:spcBef>
            </a:pPr>
            <a:r>
              <a:rPr lang="en-US" dirty="0">
                <a:latin typeface="Times New Roman" panose="02020603050405020304" pitchFamily="18" charset="0"/>
                <a:cs typeface="Times New Roman" panose="02020603050405020304" pitchFamily="18" charset="0"/>
              </a:rPr>
              <a:t>Of these, 40% planned to use it in their new jobs.</a:t>
            </a:r>
          </a:p>
          <a:p>
            <a:pPr lvl="1">
              <a:lnSpc>
                <a:spcPct val="100000"/>
              </a:lnSpc>
              <a:spcBef>
                <a:spcPts val="800"/>
              </a:spcBef>
              <a:buNone/>
            </a:pPr>
            <a:r>
              <a:rPr lang="en-US"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 Study by Symantec and the </a:t>
            </a:r>
            <a:r>
              <a:rPr lang="en-US" sz="1200" dirty="0" err="1">
                <a:latin typeface="Times New Roman" panose="02020603050405020304" pitchFamily="18" charset="0"/>
                <a:cs typeface="Times New Roman" panose="02020603050405020304" pitchFamily="18" charset="0"/>
              </a:rPr>
              <a:t>Ponemon</a:t>
            </a:r>
            <a:r>
              <a:rPr lang="en-US" sz="1200" dirty="0">
                <a:latin typeface="Times New Roman" panose="02020603050405020304" pitchFamily="18" charset="0"/>
                <a:cs typeface="Times New Roman" panose="02020603050405020304" pitchFamily="18" charset="0"/>
              </a:rPr>
              <a:t> Institute</a:t>
            </a:r>
          </a:p>
          <a:p>
            <a:pPr marL="365760" lvl="1" indent="-256032">
              <a:lnSpc>
                <a:spcPct val="100000"/>
              </a:lnSpc>
              <a:spcBef>
                <a:spcPts val="800"/>
              </a:spcBef>
              <a:buSzPct val="68000"/>
              <a:buFont typeface="Wingdings 3"/>
              <a:buChar char=""/>
            </a:pPr>
            <a:r>
              <a:rPr lang="en-US" sz="2600" dirty="0">
                <a:latin typeface="Times New Roman" panose="02020603050405020304" pitchFamily="18" charset="0"/>
                <a:cs typeface="Times New Roman" panose="02020603050405020304" pitchFamily="18" charset="0"/>
              </a:rPr>
              <a:t>Number of cases overseen by FBI increased by &gt; 60% between 2009 and 2013</a:t>
            </a:r>
          </a:p>
          <a:p>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133350" y="180975"/>
            <a:ext cx="10077450" cy="1133475"/>
          </a:xfrm>
        </p:spPr>
        <p:txBody>
          <a:bodyPr>
            <a:normAutofit fontScale="90000"/>
          </a:bodyPr>
          <a:lstStyle/>
          <a:p>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Who is Stealing Trade Secrets?</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9343083"/>
      </p:ext>
    </p:extLst>
  </p:cSld>
  <p:clrMapOvr>
    <a:masterClrMapping/>
  </p:clrMapOvr>
  <p:transition>
    <p:pull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00161" y="1600201"/>
            <a:ext cx="6943839" cy="4102291"/>
          </a:xfrm>
        </p:spPr>
        <p:txBody>
          <a:bodyPr>
            <a:normAutofit fontScale="32500" lnSpcReduction="20000"/>
          </a:bodyPr>
          <a:lstStyle/>
          <a:p>
            <a:pPr>
              <a:lnSpc>
                <a:spcPct val="150000"/>
              </a:lnSpc>
              <a:spcBef>
                <a:spcPts val="800"/>
              </a:spcBef>
            </a:pPr>
            <a:r>
              <a:rPr lang="en-US" sz="6300" b="1" dirty="0">
                <a:latin typeface="Times New Roman" panose="02020603050405020304" pitchFamily="18" charset="0"/>
                <a:cs typeface="Times New Roman" panose="02020603050405020304" pitchFamily="18" charset="0"/>
              </a:rPr>
              <a:t>More technology creates greater opportunity</a:t>
            </a:r>
          </a:p>
          <a:p>
            <a:pPr lvl="1">
              <a:lnSpc>
                <a:spcPct val="150000"/>
              </a:lnSpc>
              <a:spcBef>
                <a:spcPts val="800"/>
              </a:spcBef>
            </a:pPr>
            <a:r>
              <a:rPr lang="en-US" sz="5500" dirty="0" err="1">
                <a:latin typeface="Times New Roman" panose="02020603050405020304" pitchFamily="18" charset="0"/>
                <a:cs typeface="Times New Roman" panose="02020603050405020304" pitchFamily="18" charset="0"/>
              </a:rPr>
              <a:t>Smartphones</a:t>
            </a:r>
            <a:r>
              <a:rPr lang="en-US" sz="5500" dirty="0">
                <a:latin typeface="Times New Roman" panose="02020603050405020304" pitchFamily="18" charset="0"/>
                <a:cs typeface="Times New Roman" panose="02020603050405020304" pitchFamily="18" charset="0"/>
              </a:rPr>
              <a:t>, tablets and laptops</a:t>
            </a:r>
          </a:p>
          <a:p>
            <a:pPr lvl="1">
              <a:lnSpc>
                <a:spcPct val="150000"/>
              </a:lnSpc>
              <a:spcBef>
                <a:spcPts val="800"/>
              </a:spcBef>
            </a:pPr>
            <a:r>
              <a:rPr lang="en-US" sz="5500" dirty="0">
                <a:latin typeface="Times New Roman" panose="02020603050405020304" pitchFamily="18" charset="0"/>
                <a:cs typeface="Times New Roman" panose="02020603050405020304" pitchFamily="18" charset="0"/>
              </a:rPr>
              <a:t>Portable drives</a:t>
            </a:r>
          </a:p>
          <a:p>
            <a:pPr lvl="1">
              <a:lnSpc>
                <a:spcPct val="120000"/>
              </a:lnSpc>
              <a:spcBef>
                <a:spcPts val="800"/>
              </a:spcBef>
            </a:pPr>
            <a:r>
              <a:rPr lang="en-US" sz="5500" dirty="0">
                <a:latin typeface="Times New Roman" panose="02020603050405020304" pitchFamily="18" charset="0"/>
                <a:cs typeface="Times New Roman" panose="02020603050405020304" pitchFamily="18" charset="0"/>
              </a:rPr>
              <a:t>Cloud storage (over a digital network)</a:t>
            </a:r>
          </a:p>
          <a:p>
            <a:pPr>
              <a:lnSpc>
                <a:spcPct val="150000"/>
              </a:lnSpc>
              <a:spcBef>
                <a:spcPts val="800"/>
              </a:spcBef>
            </a:pPr>
            <a:r>
              <a:rPr lang="en-US" sz="6200" b="1" dirty="0">
                <a:latin typeface="Times New Roman" panose="02020603050405020304" pitchFamily="18" charset="0"/>
                <a:cs typeface="Times New Roman" panose="02020603050405020304" pitchFamily="18" charset="0"/>
              </a:rPr>
              <a:t>Hard to find and stop</a:t>
            </a:r>
          </a:p>
          <a:p>
            <a:pPr>
              <a:lnSpc>
                <a:spcPct val="120000"/>
              </a:lnSpc>
              <a:spcBef>
                <a:spcPts val="800"/>
              </a:spcBef>
            </a:pPr>
            <a:r>
              <a:rPr lang="en-US" sz="6200" b="1" dirty="0">
                <a:latin typeface="Times New Roman" panose="02020603050405020304" pitchFamily="18" charset="0"/>
                <a:cs typeface="Times New Roman" panose="02020603050405020304" pitchFamily="18" charset="0"/>
              </a:rPr>
              <a:t>As technology develops, litigation increases</a:t>
            </a:r>
          </a:p>
          <a:p>
            <a:pPr lvl="1">
              <a:lnSpc>
                <a:spcPct val="120000"/>
              </a:lnSpc>
              <a:spcBef>
                <a:spcPts val="0"/>
              </a:spcBef>
            </a:pPr>
            <a:endParaRPr lang="en-US" sz="6800" dirty="0">
              <a:latin typeface="Times New Roman" panose="02020603050405020304" pitchFamily="18" charset="0"/>
              <a:cs typeface="Times New Roman" panose="02020603050405020304" pitchFamily="18" charset="0"/>
            </a:endParaRPr>
          </a:p>
          <a:p>
            <a:pPr lvl="1">
              <a:lnSpc>
                <a:spcPct val="120000"/>
              </a:lnSpc>
              <a:spcBef>
                <a:spcPts val="0"/>
              </a:spcBef>
            </a:pPr>
            <a:r>
              <a:rPr lang="en-US" sz="5500" dirty="0">
                <a:latin typeface="Times New Roman" panose="02020603050405020304" pitchFamily="18" charset="0"/>
                <a:cs typeface="Times New Roman" panose="02020603050405020304" pitchFamily="18" charset="0"/>
              </a:rPr>
              <a:t>Litigation has doubled nearly every </a:t>
            </a:r>
          </a:p>
          <a:p>
            <a:pPr>
              <a:lnSpc>
                <a:spcPct val="120000"/>
              </a:lnSpc>
              <a:spcBef>
                <a:spcPts val="0"/>
              </a:spcBef>
              <a:buNone/>
            </a:pPr>
            <a:r>
              <a:rPr lang="en-US" sz="5500" dirty="0">
                <a:latin typeface="Times New Roman" panose="02020603050405020304" pitchFamily="18" charset="0"/>
                <a:cs typeface="Times New Roman" panose="02020603050405020304" pitchFamily="18" charset="0"/>
              </a:rPr>
              <a:t>	    decade in past 30 years</a:t>
            </a:r>
          </a:p>
          <a:p>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95250" y="152400"/>
            <a:ext cx="10115550" cy="1209675"/>
          </a:xfrm>
        </p:spPr>
        <p:txBody>
          <a:bodyPr>
            <a:normAutofit fontScale="90000"/>
          </a:bodyPr>
          <a:lstStyle/>
          <a:p>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How are Trade Secrets Stolen So Readily? </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pic>
        <p:nvPicPr>
          <p:cNvPr id="1027" name="Picture 3" descr="C:\Users\mmarchiony\AppData\Local\Microsoft\Windows\Temporary Internet Files\Content.IE5\WVG5WCGH\MC910216349[1].png"/>
          <p:cNvPicPr>
            <a:picLocks noChangeAspect="1" noChangeArrowheads="1"/>
          </p:cNvPicPr>
          <p:nvPr/>
        </p:nvPicPr>
        <p:blipFill>
          <a:blip r:embed="rId3" cstate="print"/>
          <a:srcRect/>
          <a:stretch>
            <a:fillRect/>
          </a:stretch>
        </p:blipFill>
        <p:spPr bwMode="auto">
          <a:xfrm>
            <a:off x="7391400" y="3505200"/>
            <a:ext cx="3058174" cy="2590800"/>
          </a:xfrm>
          <a:prstGeom prst="rect">
            <a:avLst/>
          </a:prstGeom>
          <a:noFill/>
        </p:spPr>
      </p:pic>
      <p:pic>
        <p:nvPicPr>
          <p:cNvPr id="1030" name="Picture 6" descr="C:\Users\mmarchiony\AppData\Local\Microsoft\Windows\Temporary Internet Files\Content.IE5\BE6NI0AW\MC900439836[1].png"/>
          <p:cNvPicPr>
            <a:picLocks noChangeAspect="1" noChangeArrowheads="1"/>
          </p:cNvPicPr>
          <p:nvPr/>
        </p:nvPicPr>
        <p:blipFill>
          <a:blip r:embed="rId4" cstate="print"/>
          <a:srcRect/>
          <a:stretch>
            <a:fillRect/>
          </a:stretch>
        </p:blipFill>
        <p:spPr bwMode="auto">
          <a:xfrm>
            <a:off x="552450" y="1633537"/>
            <a:ext cx="1600200" cy="1600200"/>
          </a:xfrm>
          <a:prstGeom prst="rect">
            <a:avLst/>
          </a:prstGeom>
          <a:noFill/>
        </p:spPr>
      </p:pic>
      <p:pic>
        <p:nvPicPr>
          <p:cNvPr id="1032" name="Picture 8" descr="C:\Users\mmarchiony\AppData\Local\Microsoft\Windows\Temporary Internet Files\Content.IE5\6T1ZB5K6\MC900432591[1].png"/>
          <p:cNvPicPr>
            <a:picLocks noChangeAspect="1" noChangeArrowheads="1"/>
          </p:cNvPicPr>
          <p:nvPr/>
        </p:nvPicPr>
        <p:blipFill>
          <a:blip r:embed="rId5" cstate="print"/>
          <a:srcRect/>
          <a:stretch>
            <a:fillRect/>
          </a:stretch>
        </p:blipFill>
        <p:spPr bwMode="auto">
          <a:xfrm>
            <a:off x="8229600" y="1600200"/>
            <a:ext cx="1828572" cy="1828572"/>
          </a:xfrm>
          <a:prstGeom prst="rect">
            <a:avLst/>
          </a:prstGeom>
          <a:noFill/>
        </p:spPr>
      </p:pic>
      <p:pic>
        <p:nvPicPr>
          <p:cNvPr id="1034" name="Picture 10" descr="C:\Users\mmarchiony\AppData\Local\Microsoft\Windows\Temporary Internet Files\Content.IE5\8PZN4M57\MC900433879[1].png"/>
          <p:cNvPicPr>
            <a:picLocks noChangeAspect="1" noChangeArrowheads="1"/>
          </p:cNvPicPr>
          <p:nvPr/>
        </p:nvPicPr>
        <p:blipFill>
          <a:blip r:embed="rId6" cstate="print"/>
          <a:srcRect/>
          <a:stretch>
            <a:fillRect/>
          </a:stretch>
        </p:blipFill>
        <p:spPr bwMode="auto">
          <a:xfrm>
            <a:off x="371589" y="3651346"/>
            <a:ext cx="1828572" cy="1828572"/>
          </a:xfrm>
          <a:prstGeom prst="rect">
            <a:avLst/>
          </a:prstGeom>
          <a:noFill/>
        </p:spPr>
      </p:pic>
    </p:spTree>
    <p:extLst>
      <p:ext uri="{BB962C8B-B14F-4D97-AF65-F5344CB8AC3E}">
        <p14:creationId xmlns="" xmlns:p14="http://schemas.microsoft.com/office/powerpoint/2010/main" val="3247582957"/>
      </p:ext>
    </p:extLst>
  </p:cSld>
  <p:clrMapOvr>
    <a:masterClrMapping/>
  </p:clrMapOvr>
  <p:transition>
    <p:pull dir="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4949" y="1375720"/>
            <a:ext cx="11722101" cy="5482280"/>
          </a:xfrm>
        </p:spPr>
        <p:txBody>
          <a:bodyPr/>
          <a:lstStyle/>
          <a:p>
            <a:endParaRPr lang="en-US" dirty="0" smtClean="0"/>
          </a:p>
          <a:p>
            <a:r>
              <a:rPr lang="en-US" dirty="0" smtClean="0"/>
              <a:t>Amends the Economic Espionage Act of 1996</a:t>
            </a:r>
          </a:p>
          <a:p>
            <a:pPr lvl="1"/>
            <a:r>
              <a:rPr lang="en-US" dirty="0" smtClean="0"/>
              <a:t>Chapter 90 of Title 18 of the United States Code</a:t>
            </a:r>
          </a:p>
          <a:p>
            <a:pPr lvl="1"/>
            <a:r>
              <a:rPr lang="en-US" dirty="0" smtClean="0"/>
              <a:t>Trade </a:t>
            </a:r>
            <a:r>
              <a:rPr lang="en-US" dirty="0"/>
              <a:t>secret misappropriation became a federal crime under the Economic Espionage Act, Chapter 90 of Title 18 of the United States Code.</a:t>
            </a:r>
          </a:p>
          <a:p>
            <a:pPr lvl="1"/>
            <a:r>
              <a:rPr lang="en-US" dirty="0"/>
              <a:t>Under the Economic Espionage Act, a private party could not bring a civil cause of action based on trade secret theft.</a:t>
            </a:r>
          </a:p>
          <a:p>
            <a:pPr lvl="2"/>
            <a:r>
              <a:rPr lang="en-US" dirty="0"/>
              <a:t>Only 7-8 EEA cases heard per year</a:t>
            </a:r>
            <a:r>
              <a:rPr lang="en-US" dirty="0" smtClean="0"/>
              <a:t>.</a:t>
            </a:r>
            <a:endParaRPr lang="en-US" dirty="0"/>
          </a:p>
        </p:txBody>
      </p:sp>
      <p:sp>
        <p:nvSpPr>
          <p:cNvPr id="3" name="Title 2"/>
          <p:cNvSpPr>
            <a:spLocks noGrp="1"/>
          </p:cNvSpPr>
          <p:nvPr>
            <p:ph type="ctrTitle"/>
          </p:nvPr>
        </p:nvSpPr>
        <p:spPr/>
        <p:txBody>
          <a:bodyPr/>
          <a:lstStyle/>
          <a:p>
            <a:r>
              <a:rPr lang="en-US" dirty="0" smtClean="0"/>
              <a:t>What is the DTSA?</a:t>
            </a:r>
            <a:endParaRPr lang="en-US" dirty="0"/>
          </a:p>
        </p:txBody>
      </p:sp>
    </p:spTree>
    <p:extLst>
      <p:ext uri="{BB962C8B-B14F-4D97-AF65-F5344CB8AC3E}">
        <p14:creationId xmlns="" xmlns:p14="http://schemas.microsoft.com/office/powerpoint/2010/main" val="29937921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4949" y="1375720"/>
            <a:ext cx="11722101" cy="5482280"/>
          </a:xfrm>
        </p:spPr>
        <p:txBody>
          <a:bodyPr/>
          <a:lstStyle/>
          <a:p>
            <a:endParaRPr lang="en-US" dirty="0" smtClean="0"/>
          </a:p>
          <a:p>
            <a:r>
              <a:rPr lang="en-US" dirty="0" smtClean="0"/>
              <a:t>Creates a Civil Cause of Action for Owner of Misappropriated Trade Secret</a:t>
            </a:r>
          </a:p>
          <a:p>
            <a:pPr lvl="1"/>
            <a:r>
              <a:rPr lang="en-US" dirty="0" smtClean="0"/>
              <a:t>Trade secret must be “related to a product or service used in, or intended for use in, interstate or foreign commerce.” </a:t>
            </a:r>
            <a:r>
              <a:rPr lang="en-US" sz="1600" dirty="0" smtClean="0"/>
              <a:t>– </a:t>
            </a:r>
            <a:r>
              <a:rPr lang="en-US" sz="1600" dirty="0">
                <a:effectLst/>
              </a:rPr>
              <a:t>DTSA § 2(b)(1</a:t>
            </a:r>
            <a:r>
              <a:rPr lang="en-US" sz="1600" dirty="0" smtClean="0">
                <a:effectLst/>
              </a:rPr>
              <a:t>).</a:t>
            </a:r>
          </a:p>
          <a:p>
            <a:r>
              <a:rPr lang="en-US" dirty="0" smtClean="0"/>
              <a:t>Creates a More Uniform Federal System </a:t>
            </a:r>
          </a:p>
          <a:p>
            <a:pPr lvl="1"/>
            <a:r>
              <a:rPr lang="en-US" dirty="0" smtClean="0"/>
              <a:t>Attempts to create a more uniform federal system to protect innovations and intellectual property as trade secrets through civil remedies.</a:t>
            </a:r>
          </a:p>
          <a:p>
            <a:r>
              <a:rPr lang="en-US" dirty="0" smtClean="0"/>
              <a:t>Acts a Supplement to State Laws</a:t>
            </a:r>
          </a:p>
          <a:p>
            <a:pPr lvl="1"/>
            <a:r>
              <a:rPr lang="en-US" dirty="0" smtClean="0"/>
              <a:t>Does not preempt state trade secret laws</a:t>
            </a:r>
          </a:p>
          <a:p>
            <a:pPr lvl="1"/>
            <a:r>
              <a:rPr lang="en-US" dirty="0" smtClean="0"/>
              <a:t>Functions as a supplement, rather than as a replacement.</a:t>
            </a:r>
          </a:p>
        </p:txBody>
      </p:sp>
      <p:sp>
        <p:nvSpPr>
          <p:cNvPr id="3" name="Title 2"/>
          <p:cNvSpPr>
            <a:spLocks noGrp="1"/>
          </p:cNvSpPr>
          <p:nvPr>
            <p:ph type="ctrTitle"/>
          </p:nvPr>
        </p:nvSpPr>
        <p:spPr/>
        <p:txBody>
          <a:bodyPr/>
          <a:lstStyle/>
          <a:p>
            <a:r>
              <a:rPr lang="en-US" dirty="0" smtClean="0"/>
              <a:t>What is the DTSA?</a:t>
            </a:r>
            <a:endParaRPr lang="en-US" dirty="0"/>
          </a:p>
        </p:txBody>
      </p:sp>
    </p:spTree>
    <p:extLst>
      <p:ext uri="{BB962C8B-B14F-4D97-AF65-F5344CB8AC3E}">
        <p14:creationId xmlns="" xmlns:p14="http://schemas.microsoft.com/office/powerpoint/2010/main" val="1574025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00176"/>
            <a:ext cx="8229600" cy="4906963"/>
          </a:xfrm>
        </p:spPr>
        <p:txBody>
          <a:bodyPr>
            <a:normAutofit lnSpcReduction="10000"/>
          </a:bodyPr>
          <a:lstStyle/>
          <a:p>
            <a:pPr>
              <a:buNone/>
            </a:pPr>
            <a:endParaRPr lang="en-US" dirty="0" smtClean="0">
              <a:latin typeface="Times New Roman" pitchFamily="18" charset="0"/>
              <a:cs typeface="Times New Roman" pitchFamily="18" charset="0"/>
            </a:endParaRPr>
          </a:p>
          <a:p>
            <a:pPr>
              <a:lnSpc>
                <a:spcPct val="150000"/>
              </a:lnSpc>
              <a:spcBef>
                <a:spcPts val="0"/>
              </a:spcBef>
            </a:pPr>
            <a:r>
              <a:rPr lang="en-US" dirty="0" smtClean="0">
                <a:latin typeface="Times New Roman" pitchFamily="18" charset="0"/>
                <a:cs typeface="Times New Roman" pitchFamily="18" charset="0"/>
              </a:rPr>
              <a:t>Georgia’s new restrictive covenant law</a:t>
            </a:r>
          </a:p>
          <a:p>
            <a:pPr lvl="1">
              <a:lnSpc>
                <a:spcPct val="150000"/>
              </a:lnSpc>
              <a:spcBef>
                <a:spcPts val="0"/>
              </a:spcBef>
            </a:pPr>
            <a:r>
              <a:rPr lang="en-US" dirty="0" smtClean="0">
                <a:latin typeface="Times New Roman" pitchFamily="18" charset="0"/>
                <a:cs typeface="Times New Roman" pitchFamily="18" charset="0"/>
              </a:rPr>
              <a:t>When did the new Georgia law take effect?</a:t>
            </a:r>
          </a:p>
          <a:p>
            <a:pPr lvl="1">
              <a:lnSpc>
                <a:spcPct val="150000"/>
              </a:lnSpc>
              <a:spcBef>
                <a:spcPts val="0"/>
              </a:spcBef>
            </a:pPr>
            <a:r>
              <a:rPr lang="en-US" dirty="0" smtClean="0">
                <a:latin typeface="Times New Roman" pitchFamily="18" charset="0"/>
                <a:cs typeface="Times New Roman" pitchFamily="18" charset="0"/>
              </a:rPr>
              <a:t>Is </a:t>
            </a:r>
            <a:r>
              <a:rPr lang="en-US" dirty="0">
                <a:latin typeface="Times New Roman" pitchFamily="18" charset="0"/>
                <a:cs typeface="Times New Roman" pitchFamily="18" charset="0"/>
              </a:rPr>
              <a:t>the new law subject to a constitutional challenge</a:t>
            </a:r>
            <a:r>
              <a:rPr lang="en-US" dirty="0" smtClean="0">
                <a:latin typeface="Times New Roman" pitchFamily="18" charset="0"/>
                <a:cs typeface="Times New Roman" pitchFamily="18" charset="0"/>
              </a:rPr>
              <a:t>?</a:t>
            </a:r>
          </a:p>
          <a:p>
            <a:pPr lvl="1">
              <a:lnSpc>
                <a:spcPct val="150000"/>
              </a:lnSpc>
              <a:spcBef>
                <a:spcPts val="0"/>
              </a:spcBef>
            </a:pPr>
            <a:r>
              <a:rPr lang="en-US" dirty="0">
                <a:latin typeface="Times New Roman" pitchFamily="18" charset="0"/>
                <a:cs typeface="Times New Roman" pitchFamily="18" charset="0"/>
              </a:rPr>
              <a:t>What are some of the open questions under the new law</a:t>
            </a:r>
            <a:r>
              <a:rPr lang="en-US" dirty="0" smtClean="0">
                <a:latin typeface="Times New Roman" pitchFamily="18" charset="0"/>
                <a:cs typeface="Times New Roman" pitchFamily="18" charset="0"/>
              </a:rPr>
              <a:t>?</a:t>
            </a:r>
          </a:p>
          <a:p>
            <a:pPr lvl="1">
              <a:lnSpc>
                <a:spcPct val="150000"/>
              </a:lnSpc>
              <a:spcBef>
                <a:spcPts val="0"/>
              </a:spcBef>
            </a:pPr>
            <a:r>
              <a:rPr lang="en-US" dirty="0" smtClean="0">
                <a:latin typeface="Times New Roman" pitchFamily="18" charset="0"/>
                <a:cs typeface="Times New Roman" pitchFamily="18" charset="0"/>
              </a:rPr>
              <a:t>Observations regarding the impact of the new law.</a:t>
            </a:r>
          </a:p>
          <a:p>
            <a:pPr>
              <a:lnSpc>
                <a:spcPct val="150000"/>
              </a:lnSpc>
              <a:spcBef>
                <a:spcPts val="0"/>
              </a:spcBef>
            </a:pPr>
            <a:r>
              <a:rPr lang="en-US" dirty="0" smtClean="0">
                <a:latin typeface="Times New Roman" pitchFamily="18" charset="0"/>
                <a:cs typeface="Times New Roman" pitchFamily="18" charset="0"/>
              </a:rPr>
              <a:t>Federal Defend Trade Secrets Act.</a:t>
            </a:r>
          </a:p>
          <a:p>
            <a:pPr lvl="1">
              <a:lnSpc>
                <a:spcPct val="150000"/>
              </a:lnSpc>
              <a:spcBef>
                <a:spcPts val="0"/>
              </a:spcBef>
            </a:pPr>
            <a:r>
              <a:rPr lang="en-US" dirty="0" smtClean="0">
                <a:latin typeface="Times New Roman" pitchFamily="18" charset="0"/>
                <a:cs typeface="Times New Roman" pitchFamily="18" charset="0"/>
              </a:rPr>
              <a:t>When did it take effect?</a:t>
            </a:r>
          </a:p>
          <a:p>
            <a:pPr lvl="1">
              <a:lnSpc>
                <a:spcPct val="150000"/>
              </a:lnSpc>
              <a:spcBef>
                <a:spcPts val="0"/>
              </a:spcBef>
            </a:pPr>
            <a:r>
              <a:rPr lang="en-US" dirty="0" smtClean="0">
                <a:latin typeface="Times New Roman" pitchFamily="18" charset="0"/>
                <a:cs typeface="Times New Roman" pitchFamily="18" charset="0"/>
              </a:rPr>
              <a:t>How does it impact protection of trade secrets?</a:t>
            </a:r>
            <a:endParaRPr lang="en-US" dirty="0">
              <a:latin typeface="Times New Roman" pitchFamily="18" charset="0"/>
              <a:cs typeface="Times New Roman" pitchFamily="18" charset="0"/>
            </a:endParaRPr>
          </a:p>
          <a:p>
            <a:pPr>
              <a:lnSpc>
                <a:spcPct val="150000"/>
              </a:lnSpc>
              <a:spcBef>
                <a:spcPts val="0"/>
              </a:spcBef>
            </a:pPr>
            <a:endParaRPr lang="en-US" dirty="0" smtClean="0">
              <a:latin typeface="Times New Roman" pitchFamily="18" charset="0"/>
              <a:cs typeface="Times New Roman" pitchFamily="18" charset="0"/>
            </a:endParaRPr>
          </a:p>
          <a:p>
            <a:pPr>
              <a:spcBef>
                <a:spcPts val="0"/>
              </a:spcBef>
            </a:pPr>
            <a:endParaRPr lang="en-US" dirty="0" smtClean="0">
              <a:latin typeface="Times New Roman" pitchFamily="18" charset="0"/>
              <a:cs typeface="Times New Roman" pitchFamily="18" charset="0"/>
            </a:endParaRPr>
          </a:p>
          <a:p>
            <a:pPr>
              <a:buNone/>
            </a:pPr>
            <a:endParaRPr lang="en-US" i="1" dirty="0" smtClean="0">
              <a:latin typeface="Times New Roman" pitchFamily="18" charset="0"/>
              <a:cs typeface="Times New Roman" pitchFamily="18" charset="0"/>
            </a:endParaRPr>
          </a:p>
          <a:p>
            <a:pPr>
              <a:buNone/>
            </a:pPr>
            <a:endParaRPr lang="en-US" i="1" dirty="0" smtClean="0">
              <a:latin typeface="Times New Roman" pitchFamily="18" charset="0"/>
              <a:cs typeface="Times New Roman" pitchFamily="18" charset="0"/>
            </a:endParaRPr>
          </a:p>
          <a:p>
            <a:pPr>
              <a:buNone/>
            </a:pPr>
            <a:endParaRPr lang="en-US" i="1" dirty="0" smtClean="0">
              <a:latin typeface="Times New Roman" pitchFamily="18" charset="0"/>
              <a:cs typeface="Times New Roman" pitchFamily="18" charset="0"/>
            </a:endParaRPr>
          </a:p>
          <a:p>
            <a:pPr>
              <a:buNone/>
            </a:pPr>
            <a:endParaRPr lang="en-US" i="1"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Summary of Presentation</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42697396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2628" lvl="1" indent="-342900">
              <a:spcBef>
                <a:spcPts val="400"/>
              </a:spcBef>
              <a:buClr>
                <a:schemeClr val="bg1"/>
              </a:buClr>
              <a:buSzPct val="68000"/>
            </a:pPr>
            <a:r>
              <a:rPr lang="en-US" sz="2500" dirty="0">
                <a:latin typeface="Times New Roman" pitchFamily="18" charset="0"/>
                <a:cs typeface="Times New Roman" pitchFamily="18" charset="0"/>
              </a:rPr>
              <a:t>Financial information</a:t>
            </a:r>
          </a:p>
          <a:p>
            <a:pPr marL="452628" lvl="1" indent="-342900">
              <a:spcBef>
                <a:spcPts val="400"/>
              </a:spcBef>
              <a:buClr>
                <a:schemeClr val="bg1"/>
              </a:buClr>
              <a:buSzPct val="68000"/>
            </a:pPr>
            <a:r>
              <a:rPr lang="en-US" sz="2500" dirty="0">
                <a:latin typeface="Times New Roman" pitchFamily="18" charset="0"/>
                <a:cs typeface="Times New Roman" pitchFamily="18" charset="0"/>
              </a:rPr>
              <a:t>Scientific information</a:t>
            </a:r>
          </a:p>
          <a:p>
            <a:pPr marL="452628" lvl="1" indent="-342900">
              <a:spcBef>
                <a:spcPts val="400"/>
              </a:spcBef>
              <a:buClr>
                <a:schemeClr val="bg1"/>
              </a:buClr>
              <a:buSzPct val="68000"/>
            </a:pPr>
            <a:r>
              <a:rPr lang="en-US" sz="2500" dirty="0">
                <a:latin typeface="Times New Roman" pitchFamily="18" charset="0"/>
                <a:cs typeface="Times New Roman" pitchFamily="18" charset="0"/>
              </a:rPr>
              <a:t>Technical information</a:t>
            </a:r>
          </a:p>
          <a:p>
            <a:pPr marL="452628" lvl="1" indent="-342900">
              <a:spcBef>
                <a:spcPts val="400"/>
              </a:spcBef>
              <a:buClr>
                <a:schemeClr val="bg1"/>
              </a:buClr>
              <a:buSzPct val="68000"/>
            </a:pPr>
            <a:r>
              <a:rPr lang="en-US" sz="2500" dirty="0">
                <a:latin typeface="Times New Roman" pitchFamily="18" charset="0"/>
                <a:cs typeface="Times New Roman" pitchFamily="18" charset="0"/>
              </a:rPr>
              <a:t>Economic information</a:t>
            </a:r>
          </a:p>
          <a:p>
            <a:pPr marL="452628" lvl="1" indent="-342900">
              <a:spcBef>
                <a:spcPts val="400"/>
              </a:spcBef>
              <a:buClr>
                <a:schemeClr val="bg1"/>
              </a:buClr>
              <a:buSzPct val="68000"/>
            </a:pPr>
            <a:r>
              <a:rPr lang="en-US" sz="2500" dirty="0">
                <a:latin typeface="Times New Roman" pitchFamily="18" charset="0"/>
                <a:cs typeface="Times New Roman" pitchFamily="18" charset="0"/>
              </a:rPr>
              <a:t>Engineering information</a:t>
            </a:r>
          </a:p>
          <a:p>
            <a:pPr marL="452628" lvl="1" indent="-342900">
              <a:spcBef>
                <a:spcPts val="400"/>
              </a:spcBef>
              <a:buClr>
                <a:schemeClr val="bg1"/>
              </a:buClr>
              <a:buSzPct val="68000"/>
            </a:pPr>
            <a:r>
              <a:rPr lang="en-US" sz="2500" dirty="0">
                <a:latin typeface="Times New Roman" pitchFamily="18" charset="0"/>
                <a:cs typeface="Times New Roman" pitchFamily="18" charset="0"/>
              </a:rPr>
              <a:t>Patterns</a:t>
            </a:r>
          </a:p>
          <a:p>
            <a:pPr marL="452628" lvl="1" indent="-342900">
              <a:spcBef>
                <a:spcPts val="400"/>
              </a:spcBef>
              <a:buClr>
                <a:schemeClr val="bg1"/>
              </a:buClr>
              <a:buSzPct val="68000"/>
            </a:pPr>
            <a:r>
              <a:rPr lang="en-US" sz="2500" dirty="0">
                <a:latin typeface="Times New Roman" pitchFamily="18" charset="0"/>
                <a:cs typeface="Times New Roman" pitchFamily="18" charset="0"/>
              </a:rPr>
              <a:t>Plans</a:t>
            </a:r>
          </a:p>
          <a:p>
            <a:pPr marL="452628" lvl="1" indent="-342900">
              <a:spcBef>
                <a:spcPts val="400"/>
              </a:spcBef>
              <a:buClr>
                <a:schemeClr val="bg1"/>
              </a:buClr>
              <a:buSzPct val="68000"/>
            </a:pPr>
            <a:r>
              <a:rPr lang="en-US" sz="2500" dirty="0">
                <a:latin typeface="Times New Roman" pitchFamily="18" charset="0"/>
                <a:cs typeface="Times New Roman" pitchFamily="18" charset="0"/>
              </a:rPr>
              <a:t>Compilations</a:t>
            </a:r>
          </a:p>
          <a:p>
            <a:pPr>
              <a:buNone/>
            </a:pPr>
            <a:endParaRPr lang="en-US" dirty="0"/>
          </a:p>
        </p:txBody>
      </p:sp>
      <p:sp>
        <p:nvSpPr>
          <p:cNvPr id="3" name="Title 2"/>
          <p:cNvSpPr>
            <a:spLocks noGrp="1"/>
          </p:cNvSpPr>
          <p:nvPr>
            <p:ph type="title"/>
          </p:nvPr>
        </p:nvSpPr>
        <p:spPr/>
        <p:txBody>
          <a:bodyPr>
            <a:normAutofit/>
          </a:bodyPr>
          <a:lstStyle/>
          <a:p>
            <a:r>
              <a:rPr lang="en-US" sz="4300" dirty="0">
                <a:latin typeface="Times New Roman" pitchFamily="18" charset="0"/>
                <a:cs typeface="Times New Roman" pitchFamily="18" charset="0"/>
              </a:rPr>
              <a:t>What are Trade Secrets?</a:t>
            </a:r>
            <a:endParaRPr lang="en-US" sz="4300" dirty="0"/>
          </a:p>
        </p:txBody>
      </p:sp>
      <p:sp>
        <p:nvSpPr>
          <p:cNvPr id="10" name="Content Placeholder 9"/>
          <p:cNvSpPr>
            <a:spLocks noGrp="1"/>
          </p:cNvSpPr>
          <p:nvPr>
            <p:ph sz="quarter" idx="4294967295"/>
          </p:nvPr>
        </p:nvSpPr>
        <p:spPr>
          <a:xfrm>
            <a:off x="5095876" y="1558925"/>
            <a:ext cx="5572126" cy="3827464"/>
          </a:xfrm>
          <a:prstGeom prst="rect">
            <a:avLst/>
          </a:prstGeom>
        </p:spPr>
        <p:txBody>
          <a:bodyPr>
            <a:normAutofit fontScale="92500" lnSpcReduction="10000"/>
          </a:bodyPr>
          <a:lstStyle/>
          <a:p>
            <a:pPr marL="566928" lvl="1" indent="-457200">
              <a:spcBef>
                <a:spcPts val="400"/>
              </a:spcBef>
              <a:buClr>
                <a:schemeClr val="bg1"/>
              </a:buClr>
              <a:buSzPct val="68000"/>
            </a:pPr>
            <a:r>
              <a:rPr lang="en-US" sz="27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Formulas</a:t>
            </a:r>
            <a:endParaRPr lang="en-US" sz="27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566928" lvl="1" indent="-457200">
              <a:spcBef>
                <a:spcPts val="400"/>
              </a:spcBef>
              <a:buClr>
                <a:schemeClr val="bg1"/>
              </a:buClr>
              <a:buSzPct val="68000"/>
            </a:pPr>
            <a:r>
              <a:rPr lang="en-US" sz="27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Designs</a:t>
            </a:r>
          </a:p>
          <a:p>
            <a:pPr marL="566928" lvl="1" indent="-457200">
              <a:spcBef>
                <a:spcPts val="400"/>
              </a:spcBef>
              <a:buClr>
                <a:schemeClr val="bg1"/>
              </a:buClr>
              <a:buSzPct val="68000"/>
            </a:pPr>
            <a:r>
              <a:rPr lang="en-US" sz="27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Prototypes</a:t>
            </a:r>
          </a:p>
          <a:p>
            <a:pPr marL="566928" lvl="1" indent="-457200">
              <a:spcBef>
                <a:spcPts val="400"/>
              </a:spcBef>
              <a:buClr>
                <a:schemeClr val="bg1"/>
              </a:buClr>
              <a:buSzPct val="68000"/>
            </a:pPr>
            <a:r>
              <a:rPr lang="en-US" sz="27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Methods</a:t>
            </a:r>
          </a:p>
          <a:p>
            <a:pPr marL="566928" lvl="1" indent="-457200">
              <a:spcBef>
                <a:spcPts val="400"/>
              </a:spcBef>
              <a:buClr>
                <a:schemeClr val="bg1"/>
              </a:buClr>
              <a:buSzPct val="68000"/>
            </a:pPr>
            <a:r>
              <a:rPr lang="en-US" sz="27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Techniques</a:t>
            </a:r>
          </a:p>
          <a:p>
            <a:pPr marL="566928" lvl="1" indent="-457200">
              <a:spcBef>
                <a:spcPts val="400"/>
              </a:spcBef>
              <a:buClr>
                <a:schemeClr val="bg1"/>
              </a:buClr>
              <a:buSzPct val="68000"/>
            </a:pPr>
            <a:r>
              <a:rPr lang="en-US" sz="27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Processes</a:t>
            </a:r>
          </a:p>
          <a:p>
            <a:pPr marL="566928" lvl="1" indent="-457200">
              <a:spcBef>
                <a:spcPts val="400"/>
              </a:spcBef>
              <a:buClr>
                <a:schemeClr val="bg1"/>
              </a:buClr>
              <a:buSzPct val="68000"/>
            </a:pPr>
            <a:r>
              <a:rPr lang="en-US" sz="27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Procedures</a:t>
            </a:r>
          </a:p>
          <a:p>
            <a:pPr marL="566928" lvl="1" indent="-457200">
              <a:spcBef>
                <a:spcPts val="400"/>
              </a:spcBef>
              <a:buClr>
                <a:schemeClr val="bg1"/>
              </a:buClr>
              <a:buSzPct val="68000"/>
            </a:pPr>
            <a:r>
              <a:rPr lang="en-US" sz="27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Codes</a:t>
            </a:r>
          </a:p>
          <a:p>
            <a:pPr marL="566928" lvl="1" indent="-457200">
              <a:spcBef>
                <a:spcPts val="400"/>
              </a:spcBef>
              <a:buClr>
                <a:schemeClr val="bg1"/>
              </a:buClr>
              <a:buSzPct val="68000"/>
            </a:pPr>
            <a:r>
              <a:rPr lang="en-US" sz="27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Customer lists</a:t>
            </a:r>
          </a:p>
          <a:p>
            <a:pPr marL="566928" lvl="1" indent="-457200">
              <a:spcBef>
                <a:spcPts val="400"/>
              </a:spcBef>
              <a:buClr>
                <a:schemeClr val="bg1"/>
              </a:buClr>
              <a:buSzPct val="68000"/>
            </a:pPr>
            <a:r>
              <a:rPr lang="en-US" sz="27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Programs</a:t>
            </a:r>
          </a:p>
          <a:p>
            <a:endParaRPr lang="en-US" dirty="0"/>
          </a:p>
        </p:txBody>
      </p:sp>
    </p:spTree>
    <p:extLst>
      <p:ext uri="{BB962C8B-B14F-4D97-AF65-F5344CB8AC3E}">
        <p14:creationId xmlns="" xmlns:p14="http://schemas.microsoft.com/office/powerpoint/2010/main" val="2873842408"/>
      </p:ext>
    </p:extLst>
  </p:cSld>
  <p:clrMapOvr>
    <a:masterClrMapping/>
  </p:clrMapOvr>
  <p:transition>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Typical remedies are available under the DTSA</a:t>
            </a:r>
          </a:p>
          <a:p>
            <a:pPr lvl="1"/>
            <a:r>
              <a:rPr lang="en-US" dirty="0" smtClean="0"/>
              <a:t>District court can issue an injunction </a:t>
            </a:r>
          </a:p>
          <a:p>
            <a:pPr lvl="1"/>
            <a:r>
              <a:rPr lang="en-US" dirty="0" smtClean="0"/>
              <a:t>Damages can be awarded for the misappropriation of a trade secret, such as:</a:t>
            </a:r>
          </a:p>
          <a:p>
            <a:pPr lvl="2"/>
            <a:r>
              <a:rPr lang="en-US" dirty="0" smtClean="0"/>
              <a:t>Actual losses from misappropriation of a trade secret</a:t>
            </a:r>
          </a:p>
          <a:p>
            <a:pPr lvl="2"/>
            <a:r>
              <a:rPr lang="en-US" dirty="0" smtClean="0"/>
              <a:t>Unjust enrichment</a:t>
            </a:r>
          </a:p>
          <a:p>
            <a:pPr lvl="2"/>
            <a:r>
              <a:rPr lang="en-US" dirty="0" smtClean="0"/>
              <a:t>Reasonable royalties</a:t>
            </a:r>
          </a:p>
          <a:p>
            <a:pPr marL="914400" lvl="2" indent="0">
              <a:buNone/>
            </a:pPr>
            <a:endParaRPr lang="en-US" dirty="0"/>
          </a:p>
          <a:p>
            <a:pPr marL="914400" lvl="2" indent="0">
              <a:buNone/>
            </a:pPr>
            <a:endParaRPr lang="en-US" dirty="0"/>
          </a:p>
        </p:txBody>
      </p:sp>
      <p:sp>
        <p:nvSpPr>
          <p:cNvPr id="3" name="Title 2"/>
          <p:cNvSpPr>
            <a:spLocks noGrp="1"/>
          </p:cNvSpPr>
          <p:nvPr>
            <p:ph type="ctrTitle"/>
          </p:nvPr>
        </p:nvSpPr>
        <p:spPr/>
        <p:txBody>
          <a:bodyPr/>
          <a:lstStyle/>
          <a:p>
            <a:r>
              <a:rPr lang="en-US" dirty="0" smtClean="0"/>
              <a:t>Remedies Available Under the DTSA</a:t>
            </a:r>
            <a:endParaRPr lang="en-US" dirty="0"/>
          </a:p>
        </p:txBody>
      </p:sp>
    </p:spTree>
    <p:extLst>
      <p:ext uri="{BB962C8B-B14F-4D97-AF65-F5344CB8AC3E}">
        <p14:creationId xmlns="" xmlns:p14="http://schemas.microsoft.com/office/powerpoint/2010/main" val="22740949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Willful and Malicious Appropriation – Exemplary Damages</a:t>
            </a:r>
          </a:p>
          <a:p>
            <a:pPr lvl="1"/>
            <a:r>
              <a:rPr lang="en-US" dirty="0" smtClean="0"/>
              <a:t>If the trade secret was willfully and maliciously appropriated, the court can award exemplary damages up to two times the amount of actual damages and reasonable attorney’s fees. (DTSA Section 2(b)(3)(C) and (D).  An earlier version of the bill provided for exemplary damages that were three times the amount of actual damages.)</a:t>
            </a:r>
          </a:p>
          <a:p>
            <a:r>
              <a:rPr lang="en-US" dirty="0" smtClean="0"/>
              <a:t>“Extraordinary Circumstances” – Ex Parte Seizure Provision</a:t>
            </a:r>
          </a:p>
          <a:p>
            <a:pPr lvl="1"/>
            <a:r>
              <a:rPr lang="en-US" dirty="0" smtClean="0"/>
              <a:t>In “extraordinary circumstances,” a district court can, upon ex parte application, order “the seizure of property necessary to prevent the propagation or dissemination of the trade secret that is the subject of the action.” (DTSA Section 2(b)(2)(A)(</a:t>
            </a:r>
            <a:r>
              <a:rPr lang="en-US" dirty="0" err="1" smtClean="0"/>
              <a:t>i</a:t>
            </a:r>
            <a:r>
              <a:rPr lang="en-US" dirty="0" smtClean="0"/>
              <a:t>)).</a:t>
            </a:r>
          </a:p>
          <a:p>
            <a:r>
              <a:rPr lang="en-US" dirty="0" smtClean="0"/>
              <a:t>3-year statute of limitation</a:t>
            </a:r>
            <a:endParaRPr lang="en-US" dirty="0"/>
          </a:p>
          <a:p>
            <a:pPr lvl="1"/>
            <a:endParaRPr lang="en-US" dirty="0"/>
          </a:p>
        </p:txBody>
      </p:sp>
      <p:sp>
        <p:nvSpPr>
          <p:cNvPr id="3" name="Title 2"/>
          <p:cNvSpPr>
            <a:spLocks noGrp="1"/>
          </p:cNvSpPr>
          <p:nvPr>
            <p:ph type="ctrTitle"/>
          </p:nvPr>
        </p:nvSpPr>
        <p:spPr/>
        <p:txBody>
          <a:bodyPr>
            <a:normAutofit/>
          </a:bodyPr>
          <a:lstStyle/>
          <a:p>
            <a:r>
              <a:rPr lang="en-US" dirty="0" smtClean="0"/>
              <a:t>Other Remedies Under the DTSA	</a:t>
            </a:r>
            <a:endParaRPr lang="en-US" dirty="0"/>
          </a:p>
        </p:txBody>
      </p:sp>
    </p:spTree>
    <p:extLst>
      <p:ext uri="{BB962C8B-B14F-4D97-AF65-F5344CB8AC3E}">
        <p14:creationId xmlns="" xmlns:p14="http://schemas.microsoft.com/office/powerpoint/2010/main" val="38032800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lvl="1">
              <a:spcBef>
                <a:spcPts val="1000"/>
              </a:spcBef>
            </a:pPr>
            <a:r>
              <a:rPr lang="en-US" dirty="0" smtClean="0"/>
              <a:t>Injunctive relief - </a:t>
            </a:r>
            <a:r>
              <a:rPr lang="en-US" sz="1600" dirty="0">
                <a:solidFill>
                  <a:prstClr val="white"/>
                </a:solidFill>
              </a:rPr>
              <a:t>O.C.G.A. </a:t>
            </a:r>
            <a:r>
              <a:rPr lang="en-US" sz="1600" dirty="0">
                <a:solidFill>
                  <a:prstClr val="white"/>
                </a:solidFill>
                <a:latin typeface="Times New Roman" panose="02020603050405020304" pitchFamily="18" charset="0"/>
                <a:cs typeface="Times New Roman" panose="02020603050405020304" pitchFamily="18" charset="0"/>
              </a:rPr>
              <a:t>§ </a:t>
            </a:r>
            <a:r>
              <a:rPr lang="en-US" sz="1600" dirty="0" smtClean="0">
                <a:solidFill>
                  <a:prstClr val="white"/>
                </a:solidFill>
                <a:latin typeface="Times New Roman" panose="02020603050405020304" pitchFamily="18" charset="0"/>
                <a:cs typeface="Times New Roman" panose="02020603050405020304" pitchFamily="18" charset="0"/>
              </a:rPr>
              <a:t>10-1-762(a)-(d)</a:t>
            </a:r>
            <a:endParaRPr lang="en-US" dirty="0" smtClean="0"/>
          </a:p>
          <a:p>
            <a:r>
              <a:rPr lang="en-US" dirty="0" smtClean="0"/>
              <a:t>Damages can be awarded for:</a:t>
            </a:r>
          </a:p>
          <a:p>
            <a:pPr lvl="1"/>
            <a:r>
              <a:rPr lang="en-US" dirty="0"/>
              <a:t>Actual loss caused by misappropriation - </a:t>
            </a:r>
            <a:r>
              <a:rPr lang="en-US" sz="1600" dirty="0">
                <a:solidFill>
                  <a:prstClr val="white"/>
                </a:solidFill>
              </a:rPr>
              <a:t>O.C.G.A. </a:t>
            </a:r>
            <a:r>
              <a:rPr lang="en-US" sz="1600" dirty="0">
                <a:solidFill>
                  <a:prstClr val="white"/>
                </a:solidFill>
                <a:latin typeface="Times New Roman" panose="02020603050405020304" pitchFamily="18" charset="0"/>
                <a:cs typeface="Times New Roman" panose="02020603050405020304" pitchFamily="18" charset="0"/>
              </a:rPr>
              <a:t>§ 10-1-763(a</a:t>
            </a:r>
            <a:r>
              <a:rPr lang="en-US" sz="1600" dirty="0" smtClean="0">
                <a:solidFill>
                  <a:prstClr val="white"/>
                </a:solidFill>
                <a:latin typeface="Times New Roman" panose="02020603050405020304" pitchFamily="18" charset="0"/>
                <a:cs typeface="Times New Roman" panose="02020603050405020304" pitchFamily="18" charset="0"/>
              </a:rPr>
              <a:t>)</a:t>
            </a:r>
          </a:p>
          <a:p>
            <a:pPr lvl="1"/>
            <a:r>
              <a:rPr lang="en-US" dirty="0" smtClean="0"/>
              <a:t>Unjust </a:t>
            </a:r>
            <a:r>
              <a:rPr lang="en-US" dirty="0"/>
              <a:t>enrichment not taken into account when computing actual loss – </a:t>
            </a:r>
            <a:r>
              <a:rPr lang="en-US" sz="1600" dirty="0"/>
              <a:t>O.C.G.A. </a:t>
            </a:r>
            <a:r>
              <a:rPr lang="en-US" sz="1600" dirty="0">
                <a:latin typeface="Times New Roman" panose="02020603050405020304" pitchFamily="18" charset="0"/>
                <a:cs typeface="Times New Roman" panose="02020603050405020304" pitchFamily="18" charset="0"/>
              </a:rPr>
              <a:t>§ 10-1-763(a</a:t>
            </a:r>
            <a:r>
              <a:rPr lang="en-US" sz="1600" dirty="0" smtClean="0">
                <a:latin typeface="Times New Roman" panose="02020603050405020304" pitchFamily="18" charset="0"/>
                <a:cs typeface="Times New Roman" panose="02020603050405020304" pitchFamily="18" charset="0"/>
              </a:rPr>
              <a:t>)</a:t>
            </a:r>
          </a:p>
          <a:p>
            <a:pPr lvl="1"/>
            <a:r>
              <a:rPr lang="en-US" dirty="0" smtClean="0">
                <a:latin typeface="Times New Roman" panose="02020603050405020304" pitchFamily="18" charset="0"/>
                <a:cs typeface="Times New Roman" panose="02020603050405020304" pitchFamily="18" charset="0"/>
              </a:rPr>
              <a:t>Reasonable royalties can also be awarded if damages or unjust enrichment can’t be proven by preponderance of the evidence. </a:t>
            </a:r>
            <a:r>
              <a:rPr lang="en-US" dirty="0"/>
              <a:t>– </a:t>
            </a:r>
            <a:r>
              <a:rPr lang="en-US" sz="1600" dirty="0"/>
              <a:t>O.C.G.A. </a:t>
            </a:r>
            <a:r>
              <a:rPr lang="en-US" sz="1600" dirty="0">
                <a:latin typeface="Times New Roman" panose="02020603050405020304" pitchFamily="18" charset="0"/>
                <a:cs typeface="Times New Roman" panose="02020603050405020304" pitchFamily="18" charset="0"/>
              </a:rPr>
              <a:t>§ 10-1-763(a</a:t>
            </a:r>
            <a:r>
              <a:rPr lang="en-US" sz="1600" dirty="0" smtClean="0">
                <a:latin typeface="Times New Roman" panose="02020603050405020304" pitchFamily="18" charset="0"/>
                <a:cs typeface="Times New Roman" panose="02020603050405020304" pitchFamily="18" charset="0"/>
              </a:rPr>
              <a:t>)</a:t>
            </a:r>
            <a:endParaRPr lang="en-US" dirty="0" smtClean="0"/>
          </a:p>
          <a:p>
            <a:r>
              <a:rPr lang="en-US" dirty="0" smtClean="0"/>
              <a:t>Exemplary Damages </a:t>
            </a:r>
          </a:p>
          <a:p>
            <a:pPr lvl="1"/>
            <a:r>
              <a:rPr lang="en-US" dirty="0" smtClean="0"/>
              <a:t>If the trade secret was misappropriated in a willful and malicious manner, exemplary damages can be awarded by the court “in an amount not exceeding twice any award made under subsection (a) of [O.C.G.A. </a:t>
            </a:r>
            <a:r>
              <a:rPr lang="en-US" dirty="0">
                <a:solidFill>
                  <a:prstClr val="white"/>
                </a:solidFill>
                <a:latin typeface="Times New Roman" panose="02020603050405020304" pitchFamily="18" charset="0"/>
                <a:cs typeface="Times New Roman" panose="02020603050405020304" pitchFamily="18" charset="0"/>
              </a:rPr>
              <a:t>§ </a:t>
            </a:r>
            <a:r>
              <a:rPr lang="en-US" dirty="0" smtClean="0">
                <a:solidFill>
                  <a:prstClr val="white"/>
                </a:solidFill>
                <a:latin typeface="Times New Roman" panose="02020603050405020304" pitchFamily="18" charset="0"/>
                <a:cs typeface="Times New Roman" panose="02020603050405020304" pitchFamily="18" charset="0"/>
              </a:rPr>
              <a:t>10-1-763].” </a:t>
            </a:r>
            <a:r>
              <a:rPr lang="en-US" sz="1600" dirty="0" smtClean="0">
                <a:solidFill>
                  <a:prstClr val="white"/>
                </a:solidFill>
                <a:latin typeface="Times New Roman" panose="02020603050405020304" pitchFamily="18" charset="0"/>
                <a:cs typeface="Times New Roman" panose="02020603050405020304" pitchFamily="18" charset="0"/>
              </a:rPr>
              <a:t>- </a:t>
            </a:r>
            <a:r>
              <a:rPr lang="en-US" sz="1600" dirty="0"/>
              <a:t>O.C.G.A. </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10-1-763(b)</a:t>
            </a:r>
          </a:p>
          <a:p>
            <a:r>
              <a:rPr lang="en-US" sz="2000" dirty="0" smtClean="0">
                <a:latin typeface="Times New Roman" panose="02020603050405020304" pitchFamily="18" charset="0"/>
                <a:cs typeface="Times New Roman" panose="02020603050405020304" pitchFamily="18" charset="0"/>
              </a:rPr>
              <a:t>5-year statute of limitation.</a:t>
            </a:r>
            <a:r>
              <a:rPr lang="en-US" sz="2000" dirty="0">
                <a:solidFill>
                  <a:prstClr val="white"/>
                </a:solidFill>
                <a:latin typeface="Times New Roman" panose="02020603050405020304" pitchFamily="18" charset="0"/>
                <a:cs typeface="Times New Roman" panose="02020603050405020304" pitchFamily="18" charset="0"/>
              </a:rPr>
              <a:t>  </a:t>
            </a:r>
            <a:r>
              <a:rPr lang="en-US" sz="2000" dirty="0" smtClean="0"/>
              <a:t>O.C.G.A</a:t>
            </a:r>
            <a:r>
              <a:rPr lang="en-US" sz="2000" dirty="0"/>
              <a:t>. </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10-1-766</a:t>
            </a:r>
            <a:endParaRPr lang="en-US" dirty="0"/>
          </a:p>
          <a:p>
            <a:pPr lvl="1"/>
            <a:endParaRPr lang="en-US" sz="1600" dirty="0" smtClean="0">
              <a:latin typeface="Times New Roman" panose="02020603050405020304" pitchFamily="18" charset="0"/>
              <a:cs typeface="Times New Roman" panose="02020603050405020304" pitchFamily="18" charset="0"/>
            </a:endParaRPr>
          </a:p>
          <a:p>
            <a:pPr lvl="1"/>
            <a:endParaRPr lang="en-US" sz="1600" dirty="0"/>
          </a:p>
        </p:txBody>
      </p:sp>
      <p:sp>
        <p:nvSpPr>
          <p:cNvPr id="3" name="Title 2"/>
          <p:cNvSpPr>
            <a:spLocks noGrp="1"/>
          </p:cNvSpPr>
          <p:nvPr>
            <p:ph type="ctrTitle"/>
          </p:nvPr>
        </p:nvSpPr>
        <p:spPr/>
        <p:txBody>
          <a:bodyPr>
            <a:noAutofit/>
          </a:bodyPr>
          <a:lstStyle/>
          <a:p>
            <a:r>
              <a:rPr lang="en-US" sz="4000" dirty="0" smtClean="0"/>
              <a:t>Remedies Under the Georgia Trade Secrets Act of 1990</a:t>
            </a:r>
            <a:endParaRPr lang="en-US" sz="4000" dirty="0"/>
          </a:p>
        </p:txBody>
      </p:sp>
    </p:spTree>
    <p:extLst>
      <p:ext uri="{BB962C8B-B14F-4D97-AF65-F5344CB8AC3E}">
        <p14:creationId xmlns="" xmlns:p14="http://schemas.microsoft.com/office/powerpoint/2010/main" val="12566453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txBox="1">
            <a:spLocks/>
          </p:cNvSpPr>
          <p:nvPr/>
        </p:nvSpPr>
        <p:spPr>
          <a:xfrm>
            <a:off x="172538" y="133350"/>
            <a:ext cx="11086011" cy="120967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4800" b="0" dirty="0">
                <a:solidFill>
                  <a:schemeClr val="bg1"/>
                </a:solidFill>
                <a:effectLst>
                  <a:outerShdw blurRad="38100" dist="38100" dir="2700000" algn="tl">
                    <a:srgbClr val="000000">
                      <a:alpha val="43137"/>
                    </a:srgbClr>
                  </a:outerShdw>
                </a:effectLst>
              </a:rPr>
              <a:t>Ex Parte Seizure Provision of the DTSA</a:t>
            </a:r>
            <a:endParaRPr lang="en-US" sz="4300" b="0" dirty="0">
              <a:solidFill>
                <a:schemeClr val="bg1"/>
              </a:solidFill>
              <a:latin typeface="Times New Roman" panose="02020603050405020304" pitchFamily="18" charset="0"/>
              <a:cs typeface="Times New Roman" panose="02020603050405020304" pitchFamily="18" charset="0"/>
            </a:endParaRPr>
          </a:p>
        </p:txBody>
      </p:sp>
      <p:sp>
        <p:nvSpPr>
          <p:cNvPr id="9" name="Content Placeholder 4"/>
          <p:cNvSpPr txBox="1">
            <a:spLocks/>
          </p:cNvSpPr>
          <p:nvPr/>
        </p:nvSpPr>
        <p:spPr>
          <a:xfrm>
            <a:off x="304800" y="1492515"/>
            <a:ext cx="9448801" cy="4525963"/>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566928" lvl="2" indent="-457200">
              <a:spcBef>
                <a:spcPts val="400"/>
              </a:spcBef>
              <a:buClr>
                <a:schemeClr val="bg1"/>
              </a:buClr>
              <a:buSzPct val="68000"/>
              <a:buFont typeface="Arial" panose="020B0604020202020204" pitchFamily="34" charset="0"/>
              <a:buChar char="•"/>
              <a:defRPr/>
            </a:pPr>
            <a:r>
              <a:rPr lang="en-US"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DTSA </a:t>
            </a:r>
            <a:r>
              <a:rPr lang="en-US"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empowers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courts to order, upon ex parte application, “the seizure of property necessary to prevent the propagation or dissemination of the trade secret that is the subject of the action</a:t>
            </a:r>
            <a:r>
              <a:rPr lang="en-US"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p>
          <a:p>
            <a:pPr marL="566928" lvl="2" indent="-457200">
              <a:spcBef>
                <a:spcPts val="400"/>
              </a:spcBef>
              <a:buClr>
                <a:schemeClr val="bg1"/>
              </a:buClr>
              <a:buSzPct val="68000"/>
              <a:buFont typeface="Arial" panose="020B0604020202020204" pitchFamily="34" charset="0"/>
              <a:buChar char="•"/>
              <a:defRPr/>
            </a:pP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Most controversial provision in the DTSA</a:t>
            </a:r>
          </a:p>
          <a:p>
            <a:pPr marL="566928" lvl="2" indent="-457200">
              <a:spcBef>
                <a:spcPts val="400"/>
              </a:spcBef>
              <a:buClr>
                <a:schemeClr val="bg1"/>
              </a:buClr>
              <a:buSzPct val="68000"/>
              <a:buFont typeface="Arial" panose="020B0604020202020204" pitchFamily="34" charset="0"/>
              <a:buChar char="•"/>
              <a:defRPr/>
            </a:pPr>
            <a:r>
              <a:rPr lang="en-US"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 frequently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raised concern is potential abuse of the provision</a:t>
            </a:r>
          </a:p>
          <a:p>
            <a:pPr marL="566928" lvl="2" indent="-457200">
              <a:spcBef>
                <a:spcPts val="400"/>
              </a:spcBef>
              <a:buClr>
                <a:schemeClr val="bg1"/>
              </a:buClr>
              <a:buSzPct val="68000"/>
              <a:buFont typeface="Arial" panose="020B0604020202020204" pitchFamily="34" charset="0"/>
              <a:buChar char="•"/>
              <a:defRPr/>
            </a:pP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Only granted in “extraordinary circumstances” due to concerns raised about abuse during the Senate Judiciary Committee Hearing.</a:t>
            </a:r>
          </a:p>
          <a:p>
            <a:pPr marL="566928" lvl="2" indent="-457200">
              <a:spcBef>
                <a:spcPts val="400"/>
              </a:spcBef>
              <a:buClr>
                <a:schemeClr val="bg1"/>
              </a:buClr>
              <a:buSzPct val="68000"/>
              <a:buFont typeface="Arial" panose="020B0604020202020204" pitchFamily="34" charset="0"/>
              <a:buChar char="•"/>
              <a:defRPr/>
            </a:pPr>
            <a:endParaRPr lang="en-US"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a:defRPr/>
            </a:pPr>
            <a:endParaRPr lang="en-US" alt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941275097"/>
      </p:ext>
    </p:extLst>
  </p:cSld>
  <p:clrMapOvr>
    <a:masterClrMapping/>
  </p:clrMapOvr>
  <mc:AlternateContent xmlns:mc="http://schemas.openxmlformats.org/markup-compatibility/2006">
    <mc:Choice xmlns=""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individual is immune from civil or criminal liability under any federal or state trade secret law for the disclosure of a trade secret that is made in confidence to a government official or to an attorney for the sole purpose of reporting or investigating a suspected violation of the law, or is made in a complaint or other document filed in a lawsuit or other proceeding if such filing is made under seal. </a:t>
            </a:r>
            <a:r>
              <a:rPr lang="en-US" sz="1600" dirty="0" smtClean="0"/>
              <a:t>- </a:t>
            </a:r>
            <a:r>
              <a:rPr lang="en-US" sz="1600" dirty="0"/>
              <a:t>DTSA </a:t>
            </a:r>
            <a:r>
              <a:rPr lang="en-US" sz="1600" dirty="0">
                <a:latin typeface="Times New Roman" panose="02020603050405020304" pitchFamily="18" charset="0"/>
                <a:cs typeface="Times New Roman" panose="02020603050405020304" pitchFamily="18" charset="0"/>
              </a:rPr>
              <a:t>§ </a:t>
            </a:r>
            <a:r>
              <a:rPr lang="en-US" sz="1600" dirty="0" smtClean="0"/>
              <a:t>7(b)(1).</a:t>
            </a:r>
          </a:p>
          <a:p>
            <a:endParaRPr lang="en-US" dirty="0"/>
          </a:p>
          <a:p>
            <a:r>
              <a:rPr lang="en-US" dirty="0" smtClean="0"/>
              <a:t>Similar protections apply to disclosure of a trade secret in a retaliation lawsuit.</a:t>
            </a:r>
            <a:r>
              <a:rPr lang="en-US" dirty="0"/>
              <a:t> </a:t>
            </a:r>
            <a:r>
              <a:rPr lang="en-US" sz="1600" dirty="0"/>
              <a:t>- DTSA </a:t>
            </a:r>
            <a:r>
              <a:rPr lang="en-US" sz="1600" dirty="0">
                <a:latin typeface="Times New Roman" panose="02020603050405020304" pitchFamily="18" charset="0"/>
                <a:cs typeface="Times New Roman" panose="02020603050405020304" pitchFamily="18" charset="0"/>
              </a:rPr>
              <a:t>§ </a:t>
            </a:r>
            <a:r>
              <a:rPr lang="en-US" sz="1600" dirty="0"/>
              <a:t>7(b</a:t>
            </a:r>
            <a:r>
              <a:rPr lang="en-US" sz="1600" dirty="0" smtClean="0"/>
              <a:t>)(2).</a:t>
            </a:r>
            <a:endParaRPr lang="en-US" sz="1600" dirty="0"/>
          </a:p>
          <a:p>
            <a:pPr marL="0" indent="0">
              <a:buNone/>
            </a:pPr>
            <a:endParaRPr lang="en-US" dirty="0"/>
          </a:p>
          <a:p>
            <a:endParaRPr lang="en-US" dirty="0"/>
          </a:p>
        </p:txBody>
      </p:sp>
      <p:sp>
        <p:nvSpPr>
          <p:cNvPr id="3" name="Title 2"/>
          <p:cNvSpPr>
            <a:spLocks noGrp="1"/>
          </p:cNvSpPr>
          <p:nvPr>
            <p:ph type="ctrTitle"/>
          </p:nvPr>
        </p:nvSpPr>
        <p:spPr/>
        <p:txBody>
          <a:bodyPr>
            <a:normAutofit fontScale="90000"/>
          </a:bodyPr>
          <a:lstStyle/>
          <a:p>
            <a:r>
              <a:rPr lang="en-US" dirty="0" smtClean="0"/>
              <a:t>Whistleblower Protections – Individual Immunity</a:t>
            </a:r>
            <a:endParaRPr lang="en-US" dirty="0"/>
          </a:p>
        </p:txBody>
      </p:sp>
    </p:spTree>
    <p:extLst>
      <p:ext uri="{BB962C8B-B14F-4D97-AF65-F5344CB8AC3E}">
        <p14:creationId xmlns="" xmlns:p14="http://schemas.microsoft.com/office/powerpoint/2010/main" val="17296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Employers must notify employees of immunities in any contract or agreement that governs the use of a trade secret or other confidential information. </a:t>
            </a:r>
            <a:r>
              <a:rPr lang="en-US" sz="1600" dirty="0"/>
              <a:t>- DTSA </a:t>
            </a:r>
            <a:r>
              <a:rPr lang="en-US" sz="1600" dirty="0">
                <a:latin typeface="Times New Roman" panose="02020603050405020304" pitchFamily="18" charset="0"/>
                <a:cs typeface="Times New Roman" panose="02020603050405020304" pitchFamily="18" charset="0"/>
              </a:rPr>
              <a:t>§ </a:t>
            </a:r>
            <a:r>
              <a:rPr lang="en-US" sz="1600" dirty="0"/>
              <a:t>7(b</a:t>
            </a:r>
            <a:r>
              <a:rPr lang="en-US" sz="1600" dirty="0" smtClean="0"/>
              <a:t>)(3)(A).</a:t>
            </a:r>
            <a:endParaRPr lang="en-US" sz="1600" dirty="0"/>
          </a:p>
          <a:p>
            <a:endParaRPr lang="en-US" dirty="0" smtClean="0"/>
          </a:p>
          <a:p>
            <a:r>
              <a:rPr lang="en-US" dirty="0" smtClean="0"/>
              <a:t>Employers must comply with the DTSA notice requirement or risk penalty.</a:t>
            </a:r>
          </a:p>
          <a:p>
            <a:pPr lvl="1"/>
            <a:r>
              <a:rPr lang="en-US" dirty="0" smtClean="0"/>
              <a:t>Failure to comply precludes recovery of exemplary damages or attorney fees. </a:t>
            </a:r>
            <a:r>
              <a:rPr lang="en-US" sz="1600" dirty="0" smtClean="0"/>
              <a:t>- DTSA </a:t>
            </a:r>
            <a:r>
              <a:rPr lang="en-US" sz="1600" dirty="0">
                <a:latin typeface="Times New Roman" panose="02020603050405020304" pitchFamily="18" charset="0"/>
                <a:cs typeface="Times New Roman" panose="02020603050405020304" pitchFamily="18" charset="0"/>
              </a:rPr>
              <a:t>§ </a:t>
            </a:r>
            <a:r>
              <a:rPr lang="en-US" sz="1600" dirty="0"/>
              <a:t>7(b</a:t>
            </a:r>
            <a:r>
              <a:rPr lang="en-US" sz="1600" dirty="0" smtClean="0"/>
              <a:t>)(3)(C).</a:t>
            </a:r>
            <a:endParaRPr lang="en-US" sz="1600" dirty="0"/>
          </a:p>
          <a:p>
            <a:pPr lvl="1"/>
            <a:endParaRPr lang="en-US" dirty="0"/>
          </a:p>
        </p:txBody>
      </p:sp>
      <p:sp>
        <p:nvSpPr>
          <p:cNvPr id="3" name="Title 2"/>
          <p:cNvSpPr>
            <a:spLocks noGrp="1"/>
          </p:cNvSpPr>
          <p:nvPr>
            <p:ph type="ctrTitle"/>
          </p:nvPr>
        </p:nvSpPr>
        <p:spPr/>
        <p:txBody>
          <a:bodyPr>
            <a:normAutofit/>
          </a:bodyPr>
          <a:lstStyle/>
          <a:p>
            <a:r>
              <a:rPr lang="en-US" sz="4000" dirty="0" smtClean="0"/>
              <a:t>Whistleblower Protections – Employer Requirements</a:t>
            </a:r>
            <a:endParaRPr lang="en-US" sz="4000" dirty="0"/>
          </a:p>
        </p:txBody>
      </p:sp>
    </p:spTree>
    <p:extLst>
      <p:ext uri="{BB962C8B-B14F-4D97-AF65-F5344CB8AC3E}">
        <p14:creationId xmlns="" xmlns:p14="http://schemas.microsoft.com/office/powerpoint/2010/main" val="6432535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4950" y="1610139"/>
            <a:ext cx="11722101" cy="3823047"/>
          </a:xfrm>
        </p:spPr>
        <p:txBody>
          <a:bodyPr>
            <a:normAutofit/>
          </a:bodyPr>
          <a:lstStyle/>
          <a:p>
            <a:pPr>
              <a:lnSpc>
                <a:spcPct val="150000"/>
              </a:lnSpc>
            </a:pPr>
            <a:r>
              <a:rPr lang="en-US" dirty="0" smtClean="0">
                <a:latin typeface="Times New Roman" pitchFamily="18" charset="0"/>
                <a:cs typeface="Times New Roman" pitchFamily="18" charset="0"/>
              </a:rPr>
              <a:t>Do </a:t>
            </a:r>
            <a:r>
              <a:rPr lang="en-US" dirty="0">
                <a:latin typeface="Times New Roman" pitchFamily="18" charset="0"/>
                <a:cs typeface="Times New Roman" pitchFamily="18" charset="0"/>
              </a:rPr>
              <a:t>not have to register with government agencies.</a:t>
            </a:r>
          </a:p>
          <a:p>
            <a:pPr>
              <a:lnSpc>
                <a:spcPct val="150000"/>
              </a:lnSpc>
            </a:pPr>
            <a:r>
              <a:rPr lang="en-US" dirty="0">
                <a:latin typeface="Times New Roman" pitchFamily="18" charset="0"/>
                <a:cs typeface="Times New Roman" pitchFamily="18" charset="0"/>
              </a:rPr>
              <a:t>Do not expire.</a:t>
            </a:r>
          </a:p>
          <a:p>
            <a:pPr>
              <a:lnSpc>
                <a:spcPct val="150000"/>
              </a:lnSpc>
            </a:pPr>
            <a:r>
              <a:rPr lang="en-US" dirty="0">
                <a:latin typeface="Times New Roman" pitchFamily="18" charset="0"/>
                <a:cs typeface="Times New Roman" pitchFamily="18" charset="0"/>
              </a:rPr>
              <a:t>Can be very broad.</a:t>
            </a:r>
          </a:p>
          <a:p>
            <a:pPr>
              <a:lnSpc>
                <a:spcPct val="150000"/>
              </a:lnSpc>
            </a:pPr>
            <a:r>
              <a:rPr lang="en-US" dirty="0">
                <a:latin typeface="Times New Roman" pitchFamily="18" charset="0"/>
                <a:cs typeface="Times New Roman" pitchFamily="18" charset="0"/>
              </a:rPr>
              <a:t>Downside: </a:t>
            </a:r>
            <a:r>
              <a:rPr lang="en-US" dirty="0" smtClean="0">
                <a:latin typeface="Times New Roman" pitchFamily="18" charset="0"/>
                <a:cs typeface="Times New Roman" pitchFamily="18" charset="0"/>
              </a:rPr>
              <a:t>easy </a:t>
            </a:r>
            <a:r>
              <a:rPr lang="en-US" dirty="0">
                <a:latin typeface="Times New Roman" pitchFamily="18" charset="0"/>
                <a:cs typeface="Times New Roman" pitchFamily="18" charset="0"/>
              </a:rPr>
              <a:t>to lose.</a:t>
            </a:r>
          </a:p>
        </p:txBody>
      </p:sp>
      <p:sp>
        <p:nvSpPr>
          <p:cNvPr id="3" name="Title 2"/>
          <p:cNvSpPr>
            <a:spLocks noGrp="1"/>
          </p:cNvSpPr>
          <p:nvPr>
            <p:ph type="title"/>
          </p:nvPr>
        </p:nvSpPr>
        <p:spPr>
          <a:xfrm>
            <a:off x="0" y="159027"/>
            <a:ext cx="12192000" cy="1143000"/>
          </a:xfrm>
        </p:spPr>
        <p:txBody>
          <a:bodyPr>
            <a:noAutofit/>
          </a:bodyPr>
          <a:lstStyle/>
          <a:p>
            <a:r>
              <a:rPr lang="en-US" sz="4200" dirty="0" smtClean="0">
                <a:latin typeface="Times New Roman" pitchFamily="18" charset="0"/>
                <a:cs typeface="Times New Roman" pitchFamily="18" charset="0"/>
              </a:rPr>
              <a:t> </a:t>
            </a:r>
            <a:r>
              <a:rPr lang="en-US" sz="4200" dirty="0">
                <a:latin typeface="Times New Roman" pitchFamily="18" charset="0"/>
                <a:cs typeface="Times New Roman" pitchFamily="18" charset="0"/>
              </a:rPr>
              <a:t>Why</a:t>
            </a:r>
            <a:r>
              <a:rPr lang="en-US" sz="4200" dirty="0" smtClean="0">
                <a:latin typeface="Times New Roman" pitchFamily="18" charset="0"/>
                <a:cs typeface="Times New Roman" pitchFamily="18" charset="0"/>
              </a:rPr>
              <a:t> Rely </a:t>
            </a:r>
            <a:r>
              <a:rPr lang="en-US" sz="4200" dirty="0">
                <a:latin typeface="Times New Roman" pitchFamily="18" charset="0"/>
                <a:cs typeface="Times New Roman" pitchFamily="18" charset="0"/>
              </a:rPr>
              <a:t>on Trade Secret Protection?</a:t>
            </a:r>
          </a:p>
        </p:txBody>
      </p:sp>
    </p:spTree>
    <p:extLst>
      <p:ext uri="{BB962C8B-B14F-4D97-AF65-F5344CB8AC3E}">
        <p14:creationId xmlns="" xmlns:p14="http://schemas.microsoft.com/office/powerpoint/2010/main" val="389444819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6817"/>
            <a:ext cx="12191999" cy="1079270"/>
          </a:xfrm>
        </p:spPr>
        <p:txBody>
          <a:bodyPr>
            <a:noAutofit/>
          </a:bodyPr>
          <a:lstStyle/>
          <a:p>
            <a:r>
              <a:rPr lang="en-US" sz="4200" dirty="0" smtClean="0">
                <a:latin typeface="Times New Roman" panose="02020603050405020304" pitchFamily="18" charset="0"/>
                <a:cs typeface="Times New Roman" panose="02020603050405020304" pitchFamily="18" charset="0"/>
              </a:rPr>
              <a:t> Keys </a:t>
            </a:r>
            <a:r>
              <a:rPr lang="en-US" sz="4200" dirty="0">
                <a:latin typeface="Times New Roman" panose="02020603050405020304" pitchFamily="18" charset="0"/>
                <a:cs typeface="Times New Roman" panose="02020603050405020304" pitchFamily="18" charset="0"/>
              </a:rPr>
              <a:t>to an Effective Protection Strategy </a:t>
            </a:r>
          </a:p>
        </p:txBody>
      </p:sp>
      <p:sp>
        <p:nvSpPr>
          <p:cNvPr id="3" name="Content Placeholder 2"/>
          <p:cNvSpPr>
            <a:spLocks noGrp="1"/>
          </p:cNvSpPr>
          <p:nvPr>
            <p:ph idx="1"/>
          </p:nvPr>
        </p:nvSpPr>
        <p:spPr>
          <a:xfrm>
            <a:off x="447262" y="1447801"/>
            <a:ext cx="11171583" cy="4525963"/>
          </a:xfrm>
        </p:spPr>
        <p:txBody>
          <a:bodyPr>
            <a:normAutofit/>
          </a:bodyPr>
          <a:lstStyle/>
          <a:p>
            <a:pPr marL="109725" indent="0">
              <a:lnSpc>
                <a:spcPct val="150000"/>
              </a:lnSpc>
            </a:pPr>
            <a:r>
              <a:rPr lang="en-US" dirty="0">
                <a:latin typeface="Times New Roman" pitchFamily="18" charset="0"/>
                <a:cs typeface="Times New Roman" pitchFamily="18" charset="0"/>
              </a:rPr>
              <a:t> Understand the threat </a:t>
            </a:r>
            <a:endParaRPr lang="en-US" sz="1400" dirty="0">
              <a:solidFill>
                <a:srgbClr val="FF0000"/>
              </a:solidFill>
              <a:latin typeface="Times New Roman" pitchFamily="18" charset="0"/>
              <a:cs typeface="Times New Roman" pitchFamily="18" charset="0"/>
            </a:endParaRPr>
          </a:p>
          <a:p>
            <a:pPr marL="109725" indent="0">
              <a:lnSpc>
                <a:spcPct val="150000"/>
              </a:lnSpc>
            </a:pPr>
            <a:r>
              <a:rPr lang="en-US" dirty="0">
                <a:latin typeface="Times New Roman" pitchFamily="18" charset="0"/>
                <a:cs typeface="Times New Roman" pitchFamily="18" charset="0"/>
              </a:rPr>
              <a:t> Identify and inventory competitive information</a:t>
            </a:r>
          </a:p>
          <a:p>
            <a:pPr marL="109725" indent="0">
              <a:lnSpc>
                <a:spcPct val="150000"/>
              </a:lnSpc>
            </a:pPr>
            <a:r>
              <a:rPr lang="en-US" dirty="0">
                <a:latin typeface="Times New Roman" pitchFamily="18" charset="0"/>
                <a:cs typeface="Times New Roman" pitchFamily="18" charset="0"/>
              </a:rPr>
              <a:t> Conduct a trade secret audit</a:t>
            </a:r>
          </a:p>
          <a:p>
            <a:pPr marL="109725" indent="0">
              <a:lnSpc>
                <a:spcPct val="150000"/>
              </a:lnSpc>
            </a:pPr>
            <a:r>
              <a:rPr lang="en-US" dirty="0">
                <a:latin typeface="Times New Roman" pitchFamily="18" charset="0"/>
                <a:cs typeface="Times New Roman" pitchFamily="18" charset="0"/>
              </a:rPr>
              <a:t> Develop a trade secret protection plan</a:t>
            </a:r>
          </a:p>
          <a:p>
            <a:pPr marL="109725" indent="0">
              <a:lnSpc>
                <a:spcPct val="150000"/>
              </a:lnSpc>
            </a:pPr>
            <a:r>
              <a:rPr lang="en-US" dirty="0">
                <a:latin typeface="Times New Roman" pitchFamily="18" charset="0"/>
                <a:cs typeface="Times New Roman" pitchFamily="18" charset="0"/>
              </a:rPr>
              <a:t> Keep pace with technology/prepare for vulnerabilities</a:t>
            </a:r>
          </a:p>
          <a:p>
            <a:pPr marL="109725" indent="0">
              <a:lnSpc>
                <a:spcPct val="150000"/>
              </a:lnSpc>
              <a:buNone/>
            </a:pPr>
            <a:endParaRPr lang="en-US" dirty="0">
              <a:latin typeface="Times New Roman" pitchFamily="18" charset="0"/>
              <a:cs typeface="Times New Roman" pitchFamily="18" charset="0"/>
            </a:endParaRPr>
          </a:p>
          <a:p>
            <a:pPr marL="109725" indent="0">
              <a:buNone/>
            </a:pPr>
            <a:endParaRPr lang="en-US" sz="1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17606984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6817"/>
            <a:ext cx="12191999" cy="1079270"/>
          </a:xfrm>
        </p:spPr>
        <p:txBody>
          <a:bodyPr>
            <a:noAutofit/>
          </a:bodyPr>
          <a:lstStyle/>
          <a:p>
            <a:r>
              <a:rPr lang="en-US" sz="4200" dirty="0" smtClean="0">
                <a:latin typeface="Times New Roman" panose="02020603050405020304" pitchFamily="18" charset="0"/>
                <a:cs typeface="Times New Roman" panose="02020603050405020304" pitchFamily="18" charset="0"/>
              </a:rPr>
              <a:t> Keys </a:t>
            </a:r>
            <a:r>
              <a:rPr lang="en-US" sz="4200" dirty="0">
                <a:latin typeface="Times New Roman" panose="02020603050405020304" pitchFamily="18" charset="0"/>
                <a:cs typeface="Times New Roman" panose="02020603050405020304" pitchFamily="18" charset="0"/>
              </a:rPr>
              <a:t>to an Effective Protection Strategy</a:t>
            </a:r>
          </a:p>
        </p:txBody>
      </p:sp>
      <p:sp>
        <p:nvSpPr>
          <p:cNvPr id="3" name="Content Placeholder 2"/>
          <p:cNvSpPr>
            <a:spLocks noGrp="1"/>
          </p:cNvSpPr>
          <p:nvPr>
            <p:ph idx="1"/>
          </p:nvPr>
        </p:nvSpPr>
        <p:spPr/>
        <p:txBody>
          <a:bodyPr>
            <a:normAutofit/>
          </a:bodyPr>
          <a:lstStyle/>
          <a:p>
            <a:pPr marL="109725" indent="0">
              <a:lnSpc>
                <a:spcPct val="120000"/>
              </a:lnSpc>
              <a:spcAft>
                <a:spcPts val="1200"/>
              </a:spcAft>
              <a:buNone/>
            </a:pPr>
            <a:r>
              <a:rPr lang="en-US" dirty="0" smtClean="0">
                <a:latin typeface="Times New Roman" panose="02020603050405020304" pitchFamily="18" charset="0"/>
                <a:cs typeface="Times New Roman" panose="02020603050405020304" pitchFamily="18" charset="0"/>
              </a:rPr>
              <a:t>Under </a:t>
            </a:r>
            <a:r>
              <a:rPr lang="en-US" dirty="0">
                <a:latin typeface="Times New Roman" panose="02020603050405020304" pitchFamily="18" charset="0"/>
                <a:cs typeface="Times New Roman" panose="02020603050405020304" pitchFamily="18" charset="0"/>
              </a:rPr>
              <a:t>the Uniform Trade Secrets </a:t>
            </a:r>
            <a:r>
              <a:rPr lang="en-US" dirty="0" smtClean="0">
                <a:latin typeface="Times New Roman" panose="02020603050405020304" pitchFamily="18" charset="0"/>
                <a:cs typeface="Times New Roman" panose="02020603050405020304" pitchFamily="18" charset="0"/>
              </a:rPr>
              <a:t>Act and the federal Defend Trade Secrets Act, </a:t>
            </a:r>
            <a:r>
              <a:rPr lang="en-US" dirty="0">
                <a:latin typeface="Times New Roman" panose="02020603050405020304" pitchFamily="18" charset="0"/>
                <a:cs typeface="Times New Roman" panose="02020603050405020304" pitchFamily="18" charset="0"/>
              </a:rPr>
              <a:t>information only constitutes a trade secret if it “is the subject of efforts that are reasonable under the circumstances to maintain its secrecy</a:t>
            </a:r>
            <a:r>
              <a:rPr lang="en-US"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marL="109725" indent="0">
              <a:buNone/>
            </a:pPr>
            <a:r>
              <a:rPr lang="en-US" sz="1200" dirty="0">
                <a:latin typeface="Times New Roman" panose="02020603050405020304" pitchFamily="18" charset="0"/>
                <a:cs typeface="Times New Roman" panose="02020603050405020304" pitchFamily="18" charset="0"/>
              </a:rPr>
              <a:t>	</a:t>
            </a:r>
            <a:r>
              <a:rPr lang="en-US" sz="1500" dirty="0" smtClean="0">
                <a:latin typeface="Times New Roman" panose="02020603050405020304" pitchFamily="18" charset="0"/>
                <a:cs typeface="Times New Roman" panose="02020603050405020304" pitchFamily="18" charset="0"/>
              </a:rPr>
              <a:t>-- </a:t>
            </a:r>
            <a:r>
              <a:rPr lang="en-US" sz="1500" dirty="0">
                <a:latin typeface="Times New Roman" panose="02020603050405020304" pitchFamily="18" charset="0"/>
                <a:cs typeface="Times New Roman" panose="02020603050405020304" pitchFamily="18" charset="0"/>
              </a:rPr>
              <a:t>Uniform Trade Secrets Act (Drafted by the National Conference of Commissioners on Uniform </a:t>
            </a:r>
          </a:p>
          <a:p>
            <a:pPr marL="109725" indent="0">
              <a:buNone/>
            </a:pPr>
            <a:r>
              <a:rPr lang="en-US" sz="1500" dirty="0">
                <a:latin typeface="Times New Roman" panose="02020603050405020304" pitchFamily="18" charset="0"/>
                <a:cs typeface="Times New Roman" panose="02020603050405020304" pitchFamily="18" charset="0"/>
              </a:rPr>
              <a:t>		</a:t>
            </a:r>
            <a:r>
              <a:rPr lang="en-US" sz="1500" dirty="0" smtClean="0">
                <a:latin typeface="Times New Roman" panose="02020603050405020304" pitchFamily="18" charset="0"/>
                <a:cs typeface="Times New Roman" panose="02020603050405020304" pitchFamily="18" charset="0"/>
              </a:rPr>
              <a:t>State </a:t>
            </a:r>
            <a:r>
              <a:rPr lang="en-US" sz="1500" dirty="0">
                <a:latin typeface="Times New Roman" panose="02020603050405020304" pitchFamily="18" charset="0"/>
                <a:cs typeface="Times New Roman" panose="02020603050405020304" pitchFamily="18" charset="0"/>
              </a:rPr>
              <a:t>Laws, as amended 1985), § 1.(4).</a:t>
            </a:r>
          </a:p>
        </p:txBody>
      </p:sp>
    </p:spTree>
    <p:extLst>
      <p:ext uri="{BB962C8B-B14F-4D97-AF65-F5344CB8AC3E}">
        <p14:creationId xmlns="" xmlns:p14="http://schemas.microsoft.com/office/powerpoint/2010/main" val="129670236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950" y="1219201"/>
            <a:ext cx="11435434" cy="4906963"/>
          </a:xfrm>
        </p:spPr>
        <p:txBody>
          <a:bodyPr>
            <a:normAutofit/>
          </a:bodyPr>
          <a:lstStyle/>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HB 173 originally signed into law in April 2009.</a:t>
            </a:r>
          </a:p>
          <a:p>
            <a:pPr>
              <a:spcBef>
                <a:spcPts val="0"/>
              </a:spcBef>
            </a:pPr>
            <a:endParaRPr lang="en-US" dirty="0" smtClean="0">
              <a:latin typeface="Times New Roman" pitchFamily="18" charset="0"/>
              <a:cs typeface="Times New Roman" pitchFamily="18" charset="0"/>
            </a:endParaRPr>
          </a:p>
          <a:p>
            <a:pPr>
              <a:spcBef>
                <a:spcPts val="0"/>
              </a:spcBef>
            </a:pPr>
            <a:r>
              <a:rPr lang="en-US" dirty="0" smtClean="0">
                <a:latin typeface="Times New Roman" pitchFamily="18" charset="0"/>
                <a:cs typeface="Times New Roman" pitchFamily="18" charset="0"/>
              </a:rPr>
              <a:t>A statewide referendum on an enabling amendment to the Georgia Constitution passed on November 2, 2010.</a:t>
            </a:r>
          </a:p>
          <a:p>
            <a:pPr>
              <a:spcBef>
                <a:spcPts val="0"/>
              </a:spcBef>
            </a:pPr>
            <a:endParaRPr lang="en-US" dirty="0" smtClean="0">
              <a:latin typeface="Times New Roman" pitchFamily="18" charset="0"/>
              <a:cs typeface="Times New Roman" pitchFamily="18" charset="0"/>
            </a:endParaRPr>
          </a:p>
          <a:p>
            <a:pPr>
              <a:spcBef>
                <a:spcPts val="0"/>
              </a:spcBef>
            </a:pPr>
            <a:r>
              <a:rPr lang="en-US" dirty="0" smtClean="0">
                <a:latin typeface="Times New Roman" pitchFamily="18" charset="0"/>
                <a:cs typeface="Times New Roman" pitchFamily="18" charset="0"/>
              </a:rPr>
              <a:t>HB 30 signed into law in May of 2011.</a:t>
            </a:r>
          </a:p>
          <a:p>
            <a:pPr>
              <a:spcBef>
                <a:spcPts val="0"/>
              </a:spcBef>
            </a:pPr>
            <a:endParaRPr lang="en-US" dirty="0" smtClean="0">
              <a:latin typeface="Times New Roman" pitchFamily="18" charset="0"/>
              <a:cs typeface="Times New Roman" pitchFamily="18" charset="0"/>
            </a:endParaRPr>
          </a:p>
          <a:p>
            <a:pPr>
              <a:spcBef>
                <a:spcPts val="0"/>
              </a:spcBef>
            </a:pPr>
            <a:r>
              <a:rPr lang="en-US" dirty="0" smtClean="0">
                <a:latin typeface="Times New Roman" pitchFamily="18" charset="0"/>
                <a:cs typeface="Times New Roman" pitchFamily="18" charset="0"/>
              </a:rPr>
              <a:t>The new law is codified at   O.C.G.A § 13-8-50 </a:t>
            </a:r>
            <a:r>
              <a:rPr lang="en-US" i="1" dirty="0" smtClean="0">
                <a:latin typeface="Times New Roman" pitchFamily="18" charset="0"/>
                <a:cs typeface="Times New Roman" pitchFamily="18" charset="0"/>
              </a:rPr>
              <a:t>et. seq.</a:t>
            </a:r>
          </a:p>
          <a:p>
            <a:pPr>
              <a:buNone/>
            </a:pPr>
            <a:endParaRPr lang="en-US" i="1" dirty="0" smtClean="0">
              <a:latin typeface="Times New Roman" pitchFamily="18" charset="0"/>
              <a:cs typeface="Times New Roman" pitchFamily="18" charset="0"/>
            </a:endParaRPr>
          </a:p>
          <a:p>
            <a:pPr>
              <a:buNone/>
            </a:pPr>
            <a:endParaRPr lang="en-US" i="1" dirty="0" smtClean="0">
              <a:latin typeface="Times New Roman" pitchFamily="18" charset="0"/>
              <a:cs typeface="Times New Roman" pitchFamily="18" charset="0"/>
            </a:endParaRPr>
          </a:p>
          <a:p>
            <a:pPr>
              <a:buNone/>
            </a:pPr>
            <a:endParaRPr lang="en-US" i="1" dirty="0" smtClean="0">
              <a:latin typeface="Times New Roman" pitchFamily="18" charset="0"/>
              <a:cs typeface="Times New Roman" pitchFamily="18" charset="0"/>
            </a:endParaRPr>
          </a:p>
          <a:p>
            <a:pPr>
              <a:buNone/>
            </a:pPr>
            <a:endParaRPr lang="en-US" i="1"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 Restrictive Covenant Act</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33524340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6817"/>
            <a:ext cx="12191999" cy="1079270"/>
          </a:xfrm>
        </p:spPr>
        <p:txBody>
          <a:bodyPr>
            <a:normAutofit/>
          </a:bodyPr>
          <a:lstStyle/>
          <a:p>
            <a:r>
              <a:rPr lang="en-US" sz="4200" dirty="0" smtClean="0">
                <a:latin typeface="Times New Roman" panose="02020603050405020304" pitchFamily="18" charset="0"/>
                <a:cs typeface="Times New Roman" panose="02020603050405020304" pitchFamily="18" charset="0"/>
              </a:rPr>
              <a:t> Keys </a:t>
            </a:r>
            <a:r>
              <a:rPr lang="en-US" sz="4200" dirty="0">
                <a:latin typeface="Times New Roman" panose="02020603050405020304" pitchFamily="18" charset="0"/>
                <a:cs typeface="Times New Roman" panose="02020603050405020304" pitchFamily="18" charset="0"/>
              </a:rPr>
              <a:t>to an Effective Protection Strategy</a:t>
            </a:r>
          </a:p>
        </p:txBody>
      </p:sp>
      <p:sp>
        <p:nvSpPr>
          <p:cNvPr id="3" name="Content Placeholder 2"/>
          <p:cNvSpPr>
            <a:spLocks noGrp="1"/>
          </p:cNvSpPr>
          <p:nvPr>
            <p:ph idx="1"/>
          </p:nvPr>
        </p:nvSpPr>
        <p:spPr>
          <a:xfrm>
            <a:off x="465483" y="1613452"/>
            <a:ext cx="11261035" cy="4800600"/>
          </a:xfrm>
        </p:spPr>
        <p:txBody>
          <a:bodyPr>
            <a:normAutofit/>
          </a:bodyPr>
          <a:lstStyle/>
          <a:p>
            <a:pPr marL="109725" indent="0">
              <a:lnSpc>
                <a:spcPct val="150000"/>
              </a:lnSpc>
              <a:buNone/>
            </a:pPr>
            <a:r>
              <a:rPr lang="en-US" b="1" dirty="0" smtClean="0">
                <a:latin typeface="Times New Roman" pitchFamily="18" charset="0"/>
                <a:cs typeface="Times New Roman" pitchFamily="18" charset="0"/>
              </a:rPr>
              <a:t>Identify </a:t>
            </a:r>
            <a:r>
              <a:rPr lang="en-US" b="1" dirty="0">
                <a:latin typeface="Times New Roman" pitchFamily="18" charset="0"/>
                <a:cs typeface="Times New Roman" pitchFamily="18" charset="0"/>
              </a:rPr>
              <a:t>and Inventory</a:t>
            </a:r>
          </a:p>
          <a:p>
            <a:pPr>
              <a:lnSpc>
                <a:spcPct val="120000"/>
              </a:lnSpc>
              <a:spcAft>
                <a:spcPts val="1200"/>
              </a:spcAft>
            </a:pPr>
            <a:r>
              <a:rPr lang="en-US" sz="2400" dirty="0">
                <a:latin typeface="Times New Roman" panose="02020603050405020304" pitchFamily="18" charset="0"/>
                <a:cs typeface="Times New Roman" panose="02020603050405020304" pitchFamily="18" charset="0"/>
              </a:rPr>
              <a:t>An inventory allows you to better ensure your company’s competitive information is considered a trade secret.  </a:t>
            </a:r>
          </a:p>
          <a:p>
            <a:pPr>
              <a:lnSpc>
                <a:spcPct val="120000"/>
              </a:lnSpc>
              <a:spcAft>
                <a:spcPts val="1200"/>
              </a:spcAft>
            </a:pPr>
            <a:r>
              <a:rPr lang="en-US" sz="2400" dirty="0">
                <a:latin typeface="Times New Roman" panose="02020603050405020304" pitchFamily="18" charset="0"/>
                <a:cs typeface="Times New Roman" panose="02020603050405020304" pitchFamily="18" charset="0"/>
              </a:rPr>
              <a:t>Determine what confidential information, processes, or other data give the company a competitive advantage.  </a:t>
            </a:r>
          </a:p>
          <a:p>
            <a:pPr marL="109725" indent="0">
              <a:lnSpc>
                <a:spcPct val="150000"/>
              </a:lnSpc>
              <a:buNone/>
            </a:pPr>
            <a:r>
              <a:rPr lang="en-US" sz="2300" dirty="0">
                <a:latin typeface="Times New Roman" pitchFamily="18" charset="0"/>
                <a:cs typeface="Times New Roman" pitchFamily="18" charset="0"/>
              </a:rPr>
              <a:t>      </a:t>
            </a:r>
          </a:p>
          <a:p>
            <a:pPr marL="109725" indent="0">
              <a:lnSpc>
                <a:spcPct val="150000"/>
              </a:lnSpc>
              <a:spcBef>
                <a:spcPts val="1200"/>
              </a:spcBef>
              <a:buNone/>
            </a:pPr>
            <a:endParaRPr lang="en-US" sz="3100" dirty="0">
              <a:latin typeface="Times New Roman" pitchFamily="18" charset="0"/>
              <a:cs typeface="Times New Roman" pitchFamily="18" charset="0"/>
            </a:endParaRPr>
          </a:p>
        </p:txBody>
      </p:sp>
      <p:sp>
        <p:nvSpPr>
          <p:cNvPr id="6" name="Content Placeholder 2"/>
          <p:cNvSpPr txBox="1">
            <a:spLocks/>
          </p:cNvSpPr>
          <p:nvPr/>
        </p:nvSpPr>
        <p:spPr>
          <a:xfrm>
            <a:off x="2057400" y="4800600"/>
            <a:ext cx="8229600" cy="1295400"/>
          </a:xfrm>
          <a:prstGeom prst="rect">
            <a:avLst/>
          </a:prstGeom>
        </p:spPr>
        <p:txBody>
          <a:bodyPr vert="horz">
            <a:normAutofit/>
          </a:bodyPr>
          <a:lstStyle/>
          <a:p>
            <a:pPr marL="109725">
              <a:spcBef>
                <a:spcPts val="1200"/>
              </a:spcBef>
              <a:buClr>
                <a:schemeClr val="accent1"/>
              </a:buClr>
              <a:buSzPct val="68000"/>
              <a:buFont typeface="Wingdings 3"/>
              <a:buChar char=""/>
            </a:pPr>
            <a:endParaRPr lang="en-US" sz="2900" dirty="0">
              <a:latin typeface="Times New Roman" pitchFamily="18" charset="0"/>
              <a:cs typeface="Times New Roman" pitchFamily="18" charset="0"/>
            </a:endParaRPr>
          </a:p>
        </p:txBody>
      </p:sp>
    </p:spTree>
    <p:extLst>
      <p:ext uri="{BB962C8B-B14F-4D97-AF65-F5344CB8AC3E}">
        <p14:creationId xmlns="" xmlns:p14="http://schemas.microsoft.com/office/powerpoint/2010/main" val="328519680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200" dirty="0">
                <a:latin typeface="Times New Roman" panose="02020603050405020304" pitchFamily="18" charset="0"/>
                <a:cs typeface="Times New Roman" panose="02020603050405020304" pitchFamily="18" charset="0"/>
              </a:rPr>
              <a:t>Keys to an Effective Protection Strategy</a:t>
            </a:r>
          </a:p>
        </p:txBody>
      </p:sp>
      <p:sp>
        <p:nvSpPr>
          <p:cNvPr id="3" name="Content Placeholder 2"/>
          <p:cNvSpPr>
            <a:spLocks noGrp="1"/>
          </p:cNvSpPr>
          <p:nvPr>
            <p:ph idx="1"/>
          </p:nvPr>
        </p:nvSpPr>
        <p:spPr>
          <a:xfrm>
            <a:off x="308114" y="1401418"/>
            <a:ext cx="11052313" cy="4661055"/>
          </a:xfrm>
        </p:spPr>
        <p:txBody>
          <a:bodyPr>
            <a:normAutofit/>
          </a:bodyPr>
          <a:lstStyle/>
          <a:p>
            <a:pPr marL="109725" indent="0">
              <a:lnSpc>
                <a:spcPct val="150000"/>
              </a:lnSpc>
              <a:buNone/>
            </a:pPr>
            <a:r>
              <a:rPr lang="en-US" b="1" dirty="0" smtClean="0">
                <a:latin typeface="Times New Roman" pitchFamily="18" charset="0"/>
                <a:cs typeface="Times New Roman" pitchFamily="18" charset="0"/>
              </a:rPr>
              <a:t>Conduct </a:t>
            </a:r>
            <a:r>
              <a:rPr lang="en-US" b="1" dirty="0">
                <a:latin typeface="Times New Roman" pitchFamily="18" charset="0"/>
                <a:cs typeface="Times New Roman" pitchFamily="18" charset="0"/>
              </a:rPr>
              <a:t>an Initial Trade Secret Audit</a:t>
            </a:r>
          </a:p>
          <a:p>
            <a:pPr marL="109725" indent="0">
              <a:lnSpc>
                <a:spcPct val="120000"/>
              </a:lnSpc>
              <a:spcBef>
                <a:spcPts val="1200"/>
              </a:spcBef>
            </a:pPr>
            <a:r>
              <a:rPr lang="en-US" sz="2400" dirty="0">
                <a:latin typeface="Times New Roman" pitchFamily="18" charset="0"/>
                <a:cs typeface="Times New Roman" pitchFamily="18" charset="0"/>
              </a:rPr>
              <a:t>  Identify trade secrets/confidential information</a:t>
            </a:r>
          </a:p>
          <a:p>
            <a:pPr marL="109725" indent="0">
              <a:lnSpc>
                <a:spcPct val="120000"/>
              </a:lnSpc>
              <a:spcBef>
                <a:spcPts val="1200"/>
              </a:spcBef>
            </a:pPr>
            <a:r>
              <a:rPr lang="en-US" sz="2400" dirty="0">
                <a:latin typeface="Times New Roman" pitchFamily="18" charset="0"/>
                <a:cs typeface="Times New Roman" pitchFamily="18" charset="0"/>
              </a:rPr>
              <a:t>  Identify current measures used to secure them</a:t>
            </a:r>
          </a:p>
          <a:p>
            <a:pPr marL="109725" indent="0">
              <a:lnSpc>
                <a:spcPct val="120000"/>
              </a:lnSpc>
              <a:spcBef>
                <a:spcPts val="1200"/>
              </a:spcBef>
            </a:pPr>
            <a:r>
              <a:rPr lang="en-US" sz="2400" dirty="0">
                <a:latin typeface="Times New Roman" pitchFamily="18" charset="0"/>
                <a:cs typeface="Times New Roman" pitchFamily="18" charset="0"/>
              </a:rPr>
              <a:t>  Evaluate measures’ effectiveness</a:t>
            </a:r>
          </a:p>
          <a:p>
            <a:pPr marL="109725" indent="0">
              <a:lnSpc>
                <a:spcPct val="120000"/>
              </a:lnSpc>
              <a:spcBef>
                <a:spcPts val="1200"/>
              </a:spcBef>
            </a:pPr>
            <a:r>
              <a:rPr lang="en-US" sz="2400" dirty="0">
                <a:latin typeface="Times New Roman" pitchFamily="18" charset="0"/>
                <a:cs typeface="Times New Roman" pitchFamily="18" charset="0"/>
              </a:rPr>
              <a:t>  Propose additional measures</a:t>
            </a:r>
          </a:p>
          <a:p>
            <a:pPr marL="109725" indent="0">
              <a:buNone/>
            </a:pPr>
            <a:endParaRPr lang="en-US" sz="1800" dirty="0">
              <a:latin typeface="Times New Roman" pitchFamily="18" charset="0"/>
              <a:cs typeface="Times New Roman" pitchFamily="18" charset="0"/>
            </a:endParaRPr>
          </a:p>
          <a:p>
            <a:pPr marL="109725" indent="0">
              <a:buNone/>
            </a:pPr>
            <a:r>
              <a:rPr lang="en-US" b="1" dirty="0">
                <a:latin typeface="Times New Roman" pitchFamily="18" charset="0"/>
                <a:cs typeface="Times New Roman" pitchFamily="18" charset="0"/>
              </a:rPr>
              <a:t>Also remember to conduct periodic trade secret audits</a:t>
            </a:r>
          </a:p>
        </p:txBody>
      </p:sp>
    </p:spTree>
    <p:extLst>
      <p:ext uri="{BB962C8B-B14F-4D97-AF65-F5344CB8AC3E}">
        <p14:creationId xmlns="" xmlns:p14="http://schemas.microsoft.com/office/powerpoint/2010/main" val="144003562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200" dirty="0">
                <a:latin typeface="Times New Roman" panose="02020603050405020304" pitchFamily="18" charset="0"/>
                <a:cs typeface="Times New Roman" panose="02020603050405020304" pitchFamily="18" charset="0"/>
              </a:rPr>
              <a:t>Keys to an Effective Protection Strategy</a:t>
            </a:r>
          </a:p>
        </p:txBody>
      </p:sp>
      <p:sp>
        <p:nvSpPr>
          <p:cNvPr id="3" name="Content Placeholder 2"/>
          <p:cNvSpPr>
            <a:spLocks noGrp="1"/>
          </p:cNvSpPr>
          <p:nvPr>
            <p:ph idx="1"/>
          </p:nvPr>
        </p:nvSpPr>
        <p:spPr/>
        <p:txBody>
          <a:bodyPr>
            <a:normAutofit/>
          </a:bodyPr>
          <a:lstStyle/>
          <a:p>
            <a:pPr marL="109725" indent="0">
              <a:lnSpc>
                <a:spcPct val="150000"/>
              </a:lnSpc>
              <a:buNone/>
            </a:pPr>
            <a:r>
              <a:rPr lang="en-US" b="1" dirty="0">
                <a:latin typeface="Times New Roman" pitchFamily="18" charset="0"/>
                <a:cs typeface="Times New Roman" pitchFamily="18" charset="0"/>
              </a:rPr>
              <a:t>Develop a trade secret protection plan</a:t>
            </a:r>
          </a:p>
          <a:p>
            <a:pPr marL="109725" indent="0">
              <a:lnSpc>
                <a:spcPct val="150000"/>
              </a:lnSpc>
            </a:pPr>
            <a:r>
              <a:rPr lang="en-US" sz="2400" dirty="0">
                <a:latin typeface="Times New Roman" pitchFamily="18" charset="0"/>
                <a:cs typeface="Times New Roman" pitchFamily="18" charset="0"/>
              </a:rPr>
              <a:t>  </a:t>
            </a:r>
            <a:r>
              <a:rPr lang="en-US" sz="2400" u="sng" dirty="0">
                <a:latin typeface="Times New Roman" pitchFamily="18" charset="0"/>
                <a:cs typeface="Times New Roman" pitchFamily="18" charset="0"/>
              </a:rPr>
              <a:t>In writing</a:t>
            </a:r>
          </a:p>
          <a:p>
            <a:pPr marL="109725" indent="0">
              <a:lnSpc>
                <a:spcPct val="150000"/>
              </a:lnSpc>
            </a:pPr>
            <a:r>
              <a:rPr lang="en-US" sz="2400" dirty="0">
                <a:latin typeface="Times New Roman" pitchFamily="18" charset="0"/>
                <a:cs typeface="Times New Roman" pitchFamily="18" charset="0"/>
              </a:rPr>
              <a:t>  </a:t>
            </a:r>
            <a:r>
              <a:rPr lang="en-US" sz="2400" u="sng" dirty="0">
                <a:latin typeface="Times New Roman" pitchFamily="18" charset="0"/>
                <a:cs typeface="Times New Roman" pitchFamily="18" charset="0"/>
              </a:rPr>
              <a:t>Segregate trade secrets</a:t>
            </a:r>
            <a:r>
              <a:rPr lang="en-US" sz="2400" dirty="0">
                <a:latin typeface="Times New Roman" pitchFamily="18" charset="0"/>
                <a:cs typeface="Times New Roman" pitchFamily="18" charset="0"/>
              </a:rPr>
              <a:t> to be treated differently than other information</a:t>
            </a:r>
          </a:p>
          <a:p>
            <a:pPr marL="365751" lvl="1" indent="0">
              <a:lnSpc>
                <a:spcPct val="150000"/>
              </a:lnSpc>
            </a:pPr>
            <a:r>
              <a:rPr lang="en-US" dirty="0">
                <a:latin typeface="Times New Roman" pitchFamily="18" charset="0"/>
                <a:cs typeface="Times New Roman" pitchFamily="18" charset="0"/>
              </a:rPr>
              <a:t>  Necessary to prove the information constitutes trade secrets if legal action is required after a theft </a:t>
            </a:r>
          </a:p>
          <a:p>
            <a:pPr marL="365751" lvl="1" indent="0">
              <a:lnSpc>
                <a:spcPct val="150000"/>
              </a:lnSpc>
            </a:pPr>
            <a:r>
              <a:rPr lang="en-US" dirty="0">
                <a:latin typeface="Times New Roman" pitchFamily="18" charset="0"/>
                <a:cs typeface="Times New Roman" pitchFamily="18" charset="0"/>
              </a:rPr>
              <a:t>  Allows protective measures to be narrowly targeted</a:t>
            </a:r>
          </a:p>
        </p:txBody>
      </p:sp>
    </p:spTree>
    <p:extLst>
      <p:ext uri="{BB962C8B-B14F-4D97-AF65-F5344CB8AC3E}">
        <p14:creationId xmlns="" xmlns:p14="http://schemas.microsoft.com/office/powerpoint/2010/main" val="2209080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31237"/>
            <a:ext cx="10962861" cy="4390129"/>
          </a:xfrm>
        </p:spPr>
        <p:txBody>
          <a:bodyPr>
            <a:noAutofit/>
          </a:bodyPr>
          <a:lstStyle/>
          <a:p>
            <a:pPr marL="109725" indent="0">
              <a:lnSpc>
                <a:spcPct val="100000"/>
              </a:lnSpc>
              <a:spcAft>
                <a:spcPts val="600"/>
              </a:spcAft>
              <a:buNone/>
            </a:pPr>
            <a:r>
              <a:rPr lang="en-US" b="1" dirty="0">
                <a:latin typeface="Times New Roman" pitchFamily="18" charset="0"/>
                <a:cs typeface="Times New Roman" pitchFamily="18" charset="0"/>
              </a:rPr>
              <a:t>Limited, Need-to-Know Access</a:t>
            </a:r>
          </a:p>
          <a:p>
            <a:pPr marL="452617" indent="-342891">
              <a:lnSpc>
                <a:spcPct val="100000"/>
              </a:lnSpc>
              <a:spcAft>
                <a:spcPts val="600"/>
              </a:spcAft>
            </a:pPr>
            <a:r>
              <a:rPr lang="en-US" sz="2300" dirty="0">
                <a:latin typeface="Times New Roman" pitchFamily="18" charset="0"/>
                <a:cs typeface="Times New Roman" pitchFamily="18" charset="0"/>
              </a:rPr>
              <a:t>Specifically identify who can access information, only as needed to perform job </a:t>
            </a:r>
          </a:p>
          <a:p>
            <a:pPr marL="452617" indent="-342891">
              <a:lnSpc>
                <a:spcPct val="100000"/>
              </a:lnSpc>
              <a:spcAft>
                <a:spcPts val="600"/>
              </a:spcAft>
            </a:pPr>
            <a:r>
              <a:rPr lang="en-US" sz="2300" dirty="0">
                <a:latin typeface="Times New Roman" pitchFamily="18" charset="0"/>
                <a:cs typeface="Times New Roman" pitchFamily="18" charset="0"/>
              </a:rPr>
              <a:t>Prevent unauthorized persons from performing certain actions (save, copy, print, modify, delete)</a:t>
            </a:r>
          </a:p>
          <a:p>
            <a:pPr marL="452617" indent="-342891">
              <a:lnSpc>
                <a:spcPct val="100000"/>
              </a:lnSpc>
              <a:spcAft>
                <a:spcPts val="600"/>
              </a:spcAft>
            </a:pPr>
            <a:r>
              <a:rPr lang="en-US" sz="2300" dirty="0">
                <a:latin typeface="Times New Roman" pitchFamily="18" charset="0"/>
                <a:cs typeface="Times New Roman" pitchFamily="18" charset="0"/>
              </a:rPr>
              <a:t>Track who accesses information: who, when, duration, action </a:t>
            </a:r>
          </a:p>
          <a:p>
            <a:pPr marL="452617" indent="-342891">
              <a:lnSpc>
                <a:spcPct val="100000"/>
              </a:lnSpc>
              <a:spcAft>
                <a:spcPts val="600"/>
              </a:spcAft>
            </a:pPr>
            <a:r>
              <a:rPr lang="en-US" sz="2300" dirty="0">
                <a:latin typeface="Times New Roman" pitchFamily="18" charset="0"/>
                <a:cs typeface="Times New Roman" pitchFamily="18" charset="0"/>
              </a:rPr>
              <a:t>Store in a separate location</a:t>
            </a:r>
          </a:p>
          <a:p>
            <a:pPr marL="452617" indent="-342891">
              <a:lnSpc>
                <a:spcPct val="100000"/>
              </a:lnSpc>
              <a:spcAft>
                <a:spcPts val="600"/>
              </a:spcAft>
            </a:pPr>
            <a:r>
              <a:rPr lang="en-US" sz="2300" dirty="0">
                <a:latin typeface="Times New Roman" pitchFamily="18" charset="0"/>
                <a:cs typeface="Times New Roman" pitchFamily="18" charset="0"/>
              </a:rPr>
              <a:t>Electronic information management systems</a:t>
            </a:r>
          </a:p>
          <a:p>
            <a:pPr marL="109725" indent="0">
              <a:lnSpc>
                <a:spcPct val="150000"/>
              </a:lnSpc>
            </a:pPr>
            <a:endParaRPr lang="en-US" sz="2400" dirty="0">
              <a:latin typeface="Times New Roman" pitchFamily="18" charset="0"/>
              <a:cs typeface="Times New Roman" pitchFamily="18" charset="0"/>
            </a:endParaRPr>
          </a:p>
          <a:p>
            <a:pPr marL="365751" lvl="1" indent="0">
              <a:lnSpc>
                <a:spcPct val="150000"/>
              </a:lnSpc>
              <a:buNone/>
            </a:pPr>
            <a:endParaRPr lang="en-US" dirty="0"/>
          </a:p>
        </p:txBody>
      </p:sp>
      <p:sp>
        <p:nvSpPr>
          <p:cNvPr id="3" name="Title 2"/>
          <p:cNvSpPr>
            <a:spLocks noGrp="1"/>
          </p:cNvSpPr>
          <p:nvPr>
            <p:ph type="title"/>
          </p:nvPr>
        </p:nvSpPr>
        <p:spPr/>
        <p:txBody>
          <a:bodyPr>
            <a:normAutofit/>
          </a:bodyPr>
          <a:lstStyle/>
          <a:p>
            <a:r>
              <a:rPr lang="en-US" sz="4200" dirty="0">
                <a:latin typeface="Times New Roman" panose="02020603050405020304" pitchFamily="18" charset="0"/>
                <a:cs typeface="Times New Roman" panose="02020603050405020304" pitchFamily="18" charset="0"/>
              </a:rPr>
              <a:t>Keys to an Effective Protection Strategy</a:t>
            </a:r>
            <a:endParaRPr lang="en-US" sz="4200" dirty="0"/>
          </a:p>
        </p:txBody>
      </p:sp>
    </p:spTree>
    <p:extLst>
      <p:ext uri="{BB962C8B-B14F-4D97-AF65-F5344CB8AC3E}">
        <p14:creationId xmlns="" xmlns:p14="http://schemas.microsoft.com/office/powerpoint/2010/main" val="395088159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7262" y="1371600"/>
            <a:ext cx="11062252" cy="4876800"/>
          </a:xfrm>
        </p:spPr>
        <p:txBody>
          <a:bodyPr>
            <a:noAutofit/>
          </a:bodyPr>
          <a:lstStyle/>
          <a:p>
            <a:pPr marL="109725" indent="0">
              <a:lnSpc>
                <a:spcPct val="150000"/>
              </a:lnSpc>
              <a:buNone/>
            </a:pPr>
            <a:r>
              <a:rPr lang="en-US" b="1" dirty="0">
                <a:latin typeface="Times New Roman" pitchFamily="18" charset="0"/>
                <a:cs typeface="Times New Roman" pitchFamily="18" charset="0"/>
              </a:rPr>
              <a:t>Marking</a:t>
            </a:r>
          </a:p>
          <a:p>
            <a:pPr marL="452617" indent="-342891">
              <a:lnSpc>
                <a:spcPct val="150000"/>
              </a:lnSpc>
            </a:pPr>
            <a:r>
              <a:rPr lang="en-US" sz="2200" dirty="0">
                <a:latin typeface="Times New Roman" pitchFamily="18" charset="0"/>
                <a:cs typeface="Times New Roman" pitchFamily="18" charset="0"/>
              </a:rPr>
              <a:t>Label trade secret materials, both electronically and in hard copy</a:t>
            </a:r>
            <a:endParaRPr lang="en-US" sz="1800" dirty="0">
              <a:latin typeface="Times New Roman" pitchFamily="18" charset="0"/>
              <a:cs typeface="Times New Roman" pitchFamily="18" charset="0"/>
            </a:endParaRPr>
          </a:p>
          <a:p>
            <a:pPr marL="651494" lvl="1" indent="-285744">
              <a:lnSpc>
                <a:spcPct val="150000"/>
              </a:lnSpc>
            </a:pPr>
            <a:r>
              <a:rPr lang="en-US" sz="2200" i="1" dirty="0">
                <a:latin typeface="Times New Roman" pitchFamily="18" charset="0"/>
                <a:cs typeface="Times New Roman" pitchFamily="18" charset="0"/>
              </a:rPr>
              <a:t>For example</a:t>
            </a:r>
            <a:r>
              <a:rPr lang="en-US" sz="2200" dirty="0">
                <a:latin typeface="Times New Roman" pitchFamily="18" charset="0"/>
                <a:cs typeface="Times New Roman" pitchFamily="18" charset="0"/>
              </a:rPr>
              <a:t>: “TRADE SECRET. Confidential and/or  proprietary property of [Company].  Do not copy or circulate.” </a:t>
            </a:r>
          </a:p>
          <a:p>
            <a:pPr marL="651494" lvl="1" indent="-285744">
              <a:lnSpc>
                <a:spcPct val="150000"/>
              </a:lnSpc>
            </a:pPr>
            <a:r>
              <a:rPr lang="en-US" sz="2200" dirty="0">
                <a:latin typeface="Times New Roman" pitchFamily="18" charset="0"/>
                <a:cs typeface="Times New Roman" pitchFamily="18" charset="0"/>
              </a:rPr>
              <a:t>Pop-up marking: user of a company’s server must acknowledge and reaffirm that they are accessing confidential information/trade secrets</a:t>
            </a:r>
          </a:p>
          <a:p>
            <a:pPr marL="651494" lvl="1" indent="-285744">
              <a:lnSpc>
                <a:spcPct val="150000"/>
              </a:lnSpc>
            </a:pPr>
            <a:r>
              <a:rPr lang="en-US" sz="2200" dirty="0">
                <a:latin typeface="Times New Roman" pitchFamily="18" charset="0"/>
                <a:cs typeface="Times New Roman" pitchFamily="18" charset="0"/>
              </a:rPr>
              <a:t>Digital labels to track materials issued to specific individuals</a:t>
            </a:r>
          </a:p>
          <a:p>
            <a:pPr marL="365751" lvl="1" indent="0">
              <a:lnSpc>
                <a:spcPct val="150000"/>
              </a:lnSpc>
              <a:buNone/>
            </a:pPr>
            <a:endParaRPr lang="en-US" dirty="0"/>
          </a:p>
        </p:txBody>
      </p:sp>
      <p:sp>
        <p:nvSpPr>
          <p:cNvPr id="3" name="Title 2"/>
          <p:cNvSpPr>
            <a:spLocks noGrp="1"/>
          </p:cNvSpPr>
          <p:nvPr>
            <p:ph type="title"/>
          </p:nvPr>
        </p:nvSpPr>
        <p:spPr/>
        <p:txBody>
          <a:bodyPr>
            <a:normAutofit/>
          </a:bodyPr>
          <a:lstStyle/>
          <a:p>
            <a:r>
              <a:rPr lang="en-US" sz="4200" dirty="0">
                <a:latin typeface="Times New Roman" panose="02020603050405020304" pitchFamily="18" charset="0"/>
                <a:cs typeface="Times New Roman" panose="02020603050405020304" pitchFamily="18" charset="0"/>
              </a:rPr>
              <a:t>Keys to an Effective Protection Strategy</a:t>
            </a:r>
            <a:endParaRPr lang="en-US" sz="4200" dirty="0"/>
          </a:p>
        </p:txBody>
      </p:sp>
    </p:spTree>
    <p:extLst>
      <p:ext uri="{BB962C8B-B14F-4D97-AF65-F5344CB8AC3E}">
        <p14:creationId xmlns="" xmlns:p14="http://schemas.microsoft.com/office/powerpoint/2010/main" val="242856019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a:latin typeface="Times New Roman" panose="02020603050405020304" pitchFamily="18" charset="0"/>
                <a:cs typeface="Times New Roman" panose="02020603050405020304" pitchFamily="18" charset="0"/>
              </a:rPr>
              <a:t>Keys to an Effective Protection Strategy</a:t>
            </a:r>
          </a:p>
        </p:txBody>
      </p:sp>
      <p:sp>
        <p:nvSpPr>
          <p:cNvPr id="3" name="Content Placeholder 2"/>
          <p:cNvSpPr>
            <a:spLocks noGrp="1"/>
          </p:cNvSpPr>
          <p:nvPr>
            <p:ph idx="1"/>
          </p:nvPr>
        </p:nvSpPr>
        <p:spPr/>
        <p:txBody>
          <a:bodyPr>
            <a:normAutofit/>
          </a:bodyPr>
          <a:lstStyle/>
          <a:p>
            <a:pPr marL="109725" indent="0">
              <a:lnSpc>
                <a:spcPct val="110000"/>
              </a:lnSpc>
              <a:spcBef>
                <a:spcPts val="1200"/>
              </a:spcBef>
              <a:spcAft>
                <a:spcPts val="1200"/>
              </a:spcAft>
              <a:buNone/>
            </a:pPr>
            <a:r>
              <a:rPr lang="en-US" sz="3200" b="1" dirty="0">
                <a:latin typeface="Times New Roman" pitchFamily="18" charset="0"/>
                <a:cs typeface="Times New Roman" pitchFamily="18" charset="0"/>
              </a:rPr>
              <a:t>Written Agreements</a:t>
            </a:r>
            <a:endParaRPr lang="en-US" sz="3200" dirty="0">
              <a:latin typeface="Times New Roman" pitchFamily="18" charset="0"/>
              <a:cs typeface="Times New Roman" pitchFamily="18" charset="0"/>
            </a:endParaRPr>
          </a:p>
          <a:p>
            <a:pPr marL="109725" indent="0">
              <a:lnSpc>
                <a:spcPct val="110000"/>
              </a:lnSpc>
              <a:spcBef>
                <a:spcPts val="1200"/>
              </a:spcBef>
              <a:spcAft>
                <a:spcPts val="1200"/>
              </a:spcAft>
            </a:pPr>
            <a:r>
              <a:rPr lang="en-US" sz="3000" dirty="0">
                <a:latin typeface="Times New Roman" pitchFamily="18" charset="0"/>
                <a:cs typeface="Times New Roman" pitchFamily="18" charset="0"/>
              </a:rPr>
              <a:t>  Non-Disclosure/Confidentiality covenants</a:t>
            </a:r>
          </a:p>
          <a:p>
            <a:pPr marL="109725" indent="0">
              <a:lnSpc>
                <a:spcPct val="110000"/>
              </a:lnSpc>
              <a:spcBef>
                <a:spcPts val="1200"/>
              </a:spcBef>
              <a:spcAft>
                <a:spcPts val="1200"/>
              </a:spcAft>
            </a:pPr>
            <a:r>
              <a:rPr lang="en-US" sz="3000" dirty="0">
                <a:latin typeface="Times New Roman" pitchFamily="18" charset="0"/>
                <a:cs typeface="Times New Roman" pitchFamily="18" charset="0"/>
              </a:rPr>
              <a:t>  Non-Compete and Non-Solicitation of customer covenants</a:t>
            </a:r>
          </a:p>
          <a:p>
            <a:pPr marL="109725" indent="0">
              <a:lnSpc>
                <a:spcPct val="110000"/>
              </a:lnSpc>
              <a:spcBef>
                <a:spcPts val="1200"/>
              </a:spcBef>
              <a:spcAft>
                <a:spcPts val="1200"/>
              </a:spcAft>
            </a:pPr>
            <a:r>
              <a:rPr lang="en-US" sz="3000" dirty="0">
                <a:latin typeface="Times New Roman" pitchFamily="18" charset="0"/>
                <a:cs typeface="Times New Roman" pitchFamily="18" charset="0"/>
              </a:rPr>
              <a:t>  Non-Recruitment covenants</a:t>
            </a:r>
          </a:p>
          <a:p>
            <a:pPr marL="109725" indent="0">
              <a:buNone/>
            </a:pPr>
            <a:endParaRPr lang="en-US" sz="1800" dirty="0">
              <a:latin typeface="Times New Roman" pitchFamily="18" charset="0"/>
              <a:cs typeface="Times New Roman" pitchFamily="18" charset="0"/>
            </a:endParaRPr>
          </a:p>
        </p:txBody>
      </p:sp>
    </p:spTree>
    <p:extLst>
      <p:ext uri="{BB962C8B-B14F-4D97-AF65-F5344CB8AC3E}">
        <p14:creationId xmlns="" xmlns:p14="http://schemas.microsoft.com/office/powerpoint/2010/main" val="17244179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a:latin typeface="Times New Roman" panose="02020603050405020304" pitchFamily="18" charset="0"/>
                <a:cs typeface="Times New Roman" panose="02020603050405020304" pitchFamily="18" charset="0"/>
              </a:rPr>
              <a:t>Keys to an Effective Protection Strategy</a:t>
            </a:r>
          </a:p>
        </p:txBody>
      </p:sp>
      <p:sp>
        <p:nvSpPr>
          <p:cNvPr id="3" name="Content Placeholder 2"/>
          <p:cNvSpPr>
            <a:spLocks noGrp="1"/>
          </p:cNvSpPr>
          <p:nvPr>
            <p:ph idx="1"/>
          </p:nvPr>
        </p:nvSpPr>
        <p:spPr/>
        <p:txBody>
          <a:bodyPr>
            <a:normAutofit fontScale="25000" lnSpcReduction="20000"/>
          </a:bodyPr>
          <a:lstStyle/>
          <a:p>
            <a:pPr marL="109725" indent="0">
              <a:lnSpc>
                <a:spcPct val="150000"/>
              </a:lnSpc>
              <a:buNone/>
            </a:pPr>
            <a:r>
              <a:rPr lang="en-US" sz="12800" b="1" dirty="0">
                <a:latin typeface="Times New Roman" pitchFamily="18" charset="0"/>
                <a:cs typeface="Times New Roman" pitchFamily="18" charset="0"/>
              </a:rPr>
              <a:t>Written Agreements</a:t>
            </a:r>
          </a:p>
          <a:p>
            <a:pPr marL="109725" indent="0">
              <a:lnSpc>
                <a:spcPct val="150000"/>
              </a:lnSpc>
              <a:buSzPct val="50000"/>
              <a:buFont typeface="Wingdings 3" pitchFamily="18" charset="2"/>
              <a:buChar char=""/>
            </a:pPr>
            <a:r>
              <a:rPr lang="en-US" sz="10400" dirty="0">
                <a:latin typeface="Times New Roman" pitchFamily="18" charset="0"/>
                <a:cs typeface="Times New Roman" pitchFamily="18" charset="0"/>
              </a:rPr>
              <a:t> Require non-disclosure agreements </a:t>
            </a:r>
          </a:p>
          <a:p>
            <a:pPr marL="746107" lvl="1" indent="-380990">
              <a:lnSpc>
                <a:spcPct val="120000"/>
              </a:lnSpc>
              <a:spcBef>
                <a:spcPts val="1200"/>
              </a:spcBef>
              <a:buSzPct val="80000"/>
            </a:pPr>
            <a:r>
              <a:rPr lang="en-US" sz="8800" dirty="0">
                <a:latin typeface="Times New Roman" pitchFamily="18" charset="0"/>
                <a:cs typeface="Times New Roman" pitchFamily="18" charset="0"/>
              </a:rPr>
              <a:t>  </a:t>
            </a:r>
            <a:r>
              <a:rPr lang="en-US" sz="8800" u="sng" dirty="0">
                <a:latin typeface="Times New Roman" pitchFamily="18" charset="0"/>
                <a:cs typeface="Times New Roman" pitchFamily="18" charset="0"/>
              </a:rPr>
              <a:t>Always</a:t>
            </a:r>
            <a:r>
              <a:rPr lang="en-US" sz="8800" dirty="0">
                <a:latin typeface="Times New Roman" pitchFamily="18" charset="0"/>
                <a:cs typeface="Times New Roman" pitchFamily="18" charset="0"/>
              </a:rPr>
              <a:t> include: Employees and contractors, and any other parties who will have access to trade secrets</a:t>
            </a:r>
          </a:p>
          <a:p>
            <a:pPr marL="746107" lvl="1" indent="-380990">
              <a:lnSpc>
                <a:spcPct val="120000"/>
              </a:lnSpc>
              <a:spcBef>
                <a:spcPts val="1200"/>
              </a:spcBef>
            </a:pPr>
            <a:r>
              <a:rPr lang="en-US" sz="8800" dirty="0">
                <a:latin typeface="Times New Roman" pitchFamily="18" charset="0"/>
                <a:cs typeface="Times New Roman" pitchFamily="18" charset="0"/>
              </a:rPr>
              <a:t> </a:t>
            </a:r>
            <a:r>
              <a:rPr lang="en-US" sz="8800" u="sng" dirty="0">
                <a:latin typeface="Times New Roman" pitchFamily="18" charset="0"/>
                <a:cs typeface="Times New Roman" pitchFamily="18" charset="0"/>
              </a:rPr>
              <a:t>If possible</a:t>
            </a:r>
            <a:r>
              <a:rPr lang="en-US" sz="8800" dirty="0">
                <a:latin typeface="Times New Roman" pitchFamily="18" charset="0"/>
                <a:cs typeface="Times New Roman" pitchFamily="18" charset="0"/>
              </a:rPr>
              <a:t> include: all parties who </a:t>
            </a:r>
            <a:r>
              <a:rPr lang="en-US" sz="8800" i="1" dirty="0">
                <a:latin typeface="Times New Roman" pitchFamily="18" charset="0"/>
                <a:cs typeface="Times New Roman" pitchFamily="18" charset="0"/>
              </a:rPr>
              <a:t>may, for any reason</a:t>
            </a:r>
            <a:r>
              <a:rPr lang="en-US" sz="8800" dirty="0">
                <a:latin typeface="Times New Roman" pitchFamily="18" charset="0"/>
                <a:cs typeface="Times New Roman" pitchFamily="18" charset="0"/>
              </a:rPr>
              <a:t>, come into contact with trade secrets</a:t>
            </a:r>
          </a:p>
          <a:p>
            <a:pPr marL="746107" lvl="1" indent="-380990">
              <a:lnSpc>
                <a:spcPct val="120000"/>
              </a:lnSpc>
              <a:spcBef>
                <a:spcPts val="1200"/>
              </a:spcBef>
            </a:pPr>
            <a:r>
              <a:rPr lang="en-US" sz="8800" dirty="0">
                <a:latin typeface="Times New Roman" pitchFamily="18" charset="0"/>
                <a:cs typeface="Times New Roman" pitchFamily="18" charset="0"/>
              </a:rPr>
              <a:t> Signed before access to or discussion of trade secrets (first day of work)</a:t>
            </a:r>
          </a:p>
          <a:p>
            <a:pPr marL="746107" lvl="1" indent="-380990">
              <a:lnSpc>
                <a:spcPct val="120000"/>
              </a:lnSpc>
              <a:spcBef>
                <a:spcPts val="1200"/>
              </a:spcBef>
            </a:pPr>
            <a:r>
              <a:rPr lang="en-US" sz="8800" dirty="0">
                <a:latin typeface="Times New Roman" pitchFamily="18" charset="0"/>
                <a:cs typeface="Times New Roman" pitchFamily="18" charset="0"/>
              </a:rPr>
              <a:t>  Should require return of all company property, including trade secrets</a:t>
            </a:r>
          </a:p>
        </p:txBody>
      </p:sp>
    </p:spTree>
    <p:extLst>
      <p:ext uri="{BB962C8B-B14F-4D97-AF65-F5344CB8AC3E}">
        <p14:creationId xmlns="" xmlns:p14="http://schemas.microsoft.com/office/powerpoint/2010/main" val="247188169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a:latin typeface="Times New Roman" panose="02020603050405020304" pitchFamily="18" charset="0"/>
                <a:cs typeface="Times New Roman" panose="02020603050405020304" pitchFamily="18" charset="0"/>
              </a:rPr>
              <a:t>Keys to an Effective Protection Strategy</a:t>
            </a:r>
          </a:p>
        </p:txBody>
      </p:sp>
      <p:sp>
        <p:nvSpPr>
          <p:cNvPr id="3" name="Content Placeholder 2"/>
          <p:cNvSpPr>
            <a:spLocks noGrp="1"/>
          </p:cNvSpPr>
          <p:nvPr>
            <p:ph idx="1"/>
          </p:nvPr>
        </p:nvSpPr>
        <p:spPr>
          <a:xfrm>
            <a:off x="924339" y="1431235"/>
            <a:ext cx="9968948" cy="5317037"/>
          </a:xfrm>
        </p:spPr>
        <p:txBody>
          <a:bodyPr>
            <a:normAutofit/>
          </a:bodyPr>
          <a:lstStyle/>
          <a:p>
            <a:pPr marL="109725" indent="0">
              <a:lnSpc>
                <a:spcPct val="150000"/>
              </a:lnSpc>
              <a:buNone/>
            </a:pPr>
            <a:r>
              <a:rPr lang="en-US" sz="2400" b="1" dirty="0">
                <a:latin typeface="Times New Roman" pitchFamily="18" charset="0"/>
                <a:cs typeface="Times New Roman" pitchFamily="18" charset="0"/>
              </a:rPr>
              <a:t>Training and Culture</a:t>
            </a:r>
            <a:endParaRPr lang="en-US" sz="2400" dirty="0">
              <a:latin typeface="Times New Roman" pitchFamily="18" charset="0"/>
              <a:cs typeface="Times New Roman" pitchFamily="18" charset="0"/>
            </a:endParaRPr>
          </a:p>
          <a:p>
            <a:pPr>
              <a:lnSpc>
                <a:spcPct val="150000"/>
              </a:lnSpc>
            </a:pPr>
            <a:r>
              <a:rPr lang="en-US" sz="2400" dirty="0">
                <a:latin typeface="Times New Roman" pitchFamily="18" charset="0"/>
                <a:cs typeface="Times New Roman" pitchFamily="18" charset="0"/>
              </a:rPr>
              <a:t>Create a culture that respects confidential information;</a:t>
            </a:r>
          </a:p>
          <a:p>
            <a:pPr>
              <a:lnSpc>
                <a:spcPct val="150000"/>
              </a:lnSpc>
            </a:pPr>
            <a:r>
              <a:rPr lang="en-US" sz="2400" dirty="0">
                <a:latin typeface="Times New Roman" pitchFamily="18" charset="0"/>
                <a:cs typeface="Times New Roman" pitchFamily="18" charset="0"/>
              </a:rPr>
              <a:t>Conduct training on importance of and methods for protecting confidential information;</a:t>
            </a:r>
          </a:p>
          <a:p>
            <a:pPr>
              <a:lnSpc>
                <a:spcPct val="150000"/>
              </a:lnSpc>
            </a:pPr>
            <a:r>
              <a:rPr lang="en-US" sz="2400" dirty="0">
                <a:latin typeface="Times New Roman" pitchFamily="18" charset="0"/>
                <a:cs typeface="Times New Roman" pitchFamily="18" charset="0"/>
              </a:rPr>
              <a:t>Document training efforts (with sign-in sheet).</a:t>
            </a:r>
          </a:p>
        </p:txBody>
      </p:sp>
    </p:spTree>
    <p:extLst>
      <p:ext uri="{BB962C8B-B14F-4D97-AF65-F5344CB8AC3E}">
        <p14:creationId xmlns="" xmlns:p14="http://schemas.microsoft.com/office/powerpoint/2010/main" val="126964616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a:latin typeface="Times New Roman" panose="02020603050405020304" pitchFamily="18" charset="0"/>
                <a:cs typeface="Times New Roman" panose="02020603050405020304" pitchFamily="18" charset="0"/>
              </a:rPr>
              <a:t>Keys to an Effective Protection Strategy</a:t>
            </a:r>
          </a:p>
        </p:txBody>
      </p:sp>
      <p:sp>
        <p:nvSpPr>
          <p:cNvPr id="3" name="Content Placeholder 2"/>
          <p:cNvSpPr>
            <a:spLocks noGrp="1"/>
          </p:cNvSpPr>
          <p:nvPr>
            <p:ph idx="1"/>
          </p:nvPr>
        </p:nvSpPr>
        <p:spPr>
          <a:xfrm>
            <a:off x="546652" y="1411358"/>
            <a:ext cx="11082131" cy="4410007"/>
          </a:xfrm>
        </p:spPr>
        <p:txBody>
          <a:bodyPr>
            <a:normAutofit fontScale="25000" lnSpcReduction="20000"/>
          </a:bodyPr>
          <a:lstStyle/>
          <a:p>
            <a:pPr marL="109725" indent="0">
              <a:lnSpc>
                <a:spcPct val="150000"/>
              </a:lnSpc>
              <a:buNone/>
            </a:pPr>
            <a:r>
              <a:rPr lang="en-US" sz="12000" b="1" dirty="0">
                <a:latin typeface="Times New Roman" pitchFamily="18" charset="0"/>
                <a:cs typeface="Times New Roman" pitchFamily="18" charset="0"/>
              </a:rPr>
              <a:t>Physical Security </a:t>
            </a:r>
          </a:p>
          <a:p>
            <a:pPr marL="109725" indent="0">
              <a:lnSpc>
                <a:spcPct val="150000"/>
              </a:lnSpc>
            </a:pPr>
            <a:r>
              <a:rPr lang="en-US" sz="8000" dirty="0">
                <a:latin typeface="Times New Roman" pitchFamily="18" charset="0"/>
                <a:cs typeface="Times New Roman" pitchFamily="18" charset="0"/>
              </a:rPr>
              <a:t>  </a:t>
            </a:r>
            <a:r>
              <a:rPr lang="en-US" sz="11200" dirty="0">
                <a:latin typeface="Times New Roman" pitchFamily="18" charset="0"/>
                <a:cs typeface="Times New Roman" pitchFamily="18" charset="0"/>
              </a:rPr>
              <a:t>Facility Security</a:t>
            </a:r>
          </a:p>
          <a:p>
            <a:pPr marL="365751" lvl="1" indent="0">
              <a:lnSpc>
                <a:spcPct val="150000"/>
              </a:lnSpc>
            </a:pPr>
            <a:r>
              <a:rPr lang="en-US" sz="8800" dirty="0">
                <a:latin typeface="Times New Roman" pitchFamily="18" charset="0"/>
                <a:cs typeface="Times New Roman" pitchFamily="18" charset="0"/>
              </a:rPr>
              <a:t>  Store and lock hard copies, laptops, other storage tools (e.g., disks).</a:t>
            </a:r>
          </a:p>
          <a:p>
            <a:pPr marL="365751" lvl="1" indent="0">
              <a:lnSpc>
                <a:spcPct val="150000"/>
              </a:lnSpc>
            </a:pPr>
            <a:r>
              <a:rPr lang="en-US" sz="8800" dirty="0">
                <a:latin typeface="Times New Roman" pitchFamily="18" charset="0"/>
                <a:cs typeface="Times New Roman" pitchFamily="18" charset="0"/>
              </a:rPr>
              <a:t>  Security guards, visitor logs, cameras</a:t>
            </a:r>
          </a:p>
          <a:p>
            <a:pPr marL="109725" indent="0">
              <a:lnSpc>
                <a:spcPct val="150000"/>
              </a:lnSpc>
            </a:pPr>
            <a:r>
              <a:rPr lang="en-US" sz="11200" dirty="0">
                <a:latin typeface="Times New Roman" pitchFamily="18" charset="0"/>
                <a:cs typeface="Times New Roman" pitchFamily="18" charset="0"/>
              </a:rPr>
              <a:t>  Restricted access:  Track and limit access to building and trade secret areas through access codes or keycards. </a:t>
            </a:r>
          </a:p>
          <a:p>
            <a:pPr>
              <a:lnSpc>
                <a:spcPct val="150000"/>
              </a:lnSpc>
              <a:buNone/>
            </a:pPr>
            <a:endParaRPr lang="en-US"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407694040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a:latin typeface="Times New Roman" panose="02020603050405020304" pitchFamily="18" charset="0"/>
                <a:cs typeface="Times New Roman" panose="02020603050405020304" pitchFamily="18" charset="0"/>
              </a:rPr>
              <a:t>Keys to an Effective Protection Strategy</a:t>
            </a:r>
          </a:p>
        </p:txBody>
      </p:sp>
      <p:sp>
        <p:nvSpPr>
          <p:cNvPr id="3" name="Content Placeholder 2"/>
          <p:cNvSpPr>
            <a:spLocks noGrp="1"/>
          </p:cNvSpPr>
          <p:nvPr>
            <p:ph idx="1"/>
          </p:nvPr>
        </p:nvSpPr>
        <p:spPr>
          <a:xfrm>
            <a:off x="437322" y="1401417"/>
            <a:ext cx="11022495" cy="4419947"/>
          </a:xfrm>
        </p:spPr>
        <p:txBody>
          <a:bodyPr>
            <a:normAutofit fontScale="25000" lnSpcReduction="20000"/>
          </a:bodyPr>
          <a:lstStyle/>
          <a:p>
            <a:pPr marL="109725" indent="0">
              <a:lnSpc>
                <a:spcPct val="150000"/>
              </a:lnSpc>
              <a:buNone/>
            </a:pPr>
            <a:r>
              <a:rPr lang="en-US" sz="12000" b="1" dirty="0">
                <a:latin typeface="Times New Roman" pitchFamily="18" charset="0"/>
                <a:cs typeface="Times New Roman" pitchFamily="18" charset="0"/>
              </a:rPr>
              <a:t>Protected Networks</a:t>
            </a:r>
            <a:r>
              <a:rPr lang="en-US" sz="8400" dirty="0">
                <a:latin typeface="Times New Roman" pitchFamily="18" charset="0"/>
                <a:cs typeface="Times New Roman" pitchFamily="18" charset="0"/>
              </a:rPr>
              <a:t> </a:t>
            </a:r>
          </a:p>
          <a:p>
            <a:pPr marL="109725" indent="0">
              <a:lnSpc>
                <a:spcPct val="150000"/>
              </a:lnSpc>
            </a:pPr>
            <a:r>
              <a:rPr lang="en-US" sz="9600" dirty="0">
                <a:latin typeface="Times New Roman" pitchFamily="18" charset="0"/>
                <a:cs typeface="Times New Roman" pitchFamily="18" charset="0"/>
              </a:rPr>
              <a:t>  Network Security: Encryption, access controls, traffic monitoring, security software, separate servers or hard drives.</a:t>
            </a:r>
          </a:p>
          <a:p>
            <a:pPr marL="109725" indent="0">
              <a:lnSpc>
                <a:spcPct val="150000"/>
              </a:lnSpc>
            </a:pPr>
            <a:r>
              <a:rPr lang="en-US" sz="9600" dirty="0">
                <a:latin typeface="Times New Roman" pitchFamily="18" charset="0"/>
                <a:cs typeface="Times New Roman" pitchFamily="18" charset="0"/>
              </a:rPr>
              <a:t>  Device Security: Passwords, encryption, wiping or shut off capabilities, locks.</a:t>
            </a:r>
          </a:p>
          <a:p>
            <a:pPr marL="109725" indent="0">
              <a:lnSpc>
                <a:spcPct val="150000"/>
              </a:lnSpc>
            </a:pPr>
            <a:r>
              <a:rPr lang="en-US" sz="9600" dirty="0">
                <a:latin typeface="Times New Roman" pitchFamily="18" charset="0"/>
                <a:cs typeface="Times New Roman" pitchFamily="18" charset="0"/>
              </a:rPr>
              <a:t>  All passwords complex and periodically changed.</a:t>
            </a:r>
          </a:p>
          <a:p>
            <a:pPr marL="109725" indent="0">
              <a:lnSpc>
                <a:spcPct val="150000"/>
              </a:lnSpc>
            </a:pPr>
            <a:r>
              <a:rPr lang="en-US" sz="9600" dirty="0">
                <a:latin typeface="Times New Roman" pitchFamily="18" charset="0"/>
                <a:cs typeface="Times New Roman" pitchFamily="18" charset="0"/>
              </a:rPr>
              <a:t> Public computers: Prohibit access of company networks, trade secrets, confidential information</a:t>
            </a:r>
          </a:p>
        </p:txBody>
      </p:sp>
    </p:spTree>
    <p:extLst>
      <p:ext uri="{BB962C8B-B14F-4D97-AF65-F5344CB8AC3E}">
        <p14:creationId xmlns="" xmlns:p14="http://schemas.microsoft.com/office/powerpoint/2010/main" val="70768610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949" y="1558925"/>
            <a:ext cx="11042651" cy="4351338"/>
          </a:xfrm>
        </p:spPr>
        <p:txBody>
          <a:bodyPr>
            <a:normAutofit/>
          </a:bodyPr>
          <a:lstStyle/>
          <a:p>
            <a:r>
              <a:rPr lang="en-US" dirty="0" smtClean="0">
                <a:latin typeface="Times New Roman" pitchFamily="18" charset="0"/>
                <a:cs typeface="Times New Roman" pitchFamily="18" charset="0"/>
              </a:rPr>
              <a:t>The original legislation (HB 173) stated that it was to become effective on the day following the ratification of the proposed Constitutional amendment in the November 2010 election.</a:t>
            </a:r>
          </a:p>
          <a:p>
            <a:r>
              <a:rPr lang="en-US" dirty="0" smtClean="0">
                <a:latin typeface="Times New Roman" pitchFamily="18" charset="0"/>
                <a:cs typeface="Times New Roman" pitchFamily="18" charset="0"/>
              </a:rPr>
              <a:t>However, neither the House Resolution (HR 178) that proposed the Constitutional amendment, nor the amendment itself included an effective date for the amendment.</a:t>
            </a:r>
          </a:p>
          <a:p>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When Did it Take Effect?</a:t>
            </a:r>
            <a:endParaRPr lang="en-US" dirty="0"/>
          </a:p>
        </p:txBody>
      </p:sp>
    </p:spTree>
    <p:extLst>
      <p:ext uri="{BB962C8B-B14F-4D97-AF65-F5344CB8AC3E}">
        <p14:creationId xmlns="" xmlns:p14="http://schemas.microsoft.com/office/powerpoint/2010/main" val="392935477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a:latin typeface="Times New Roman" panose="02020603050405020304" pitchFamily="18" charset="0"/>
                <a:cs typeface="Times New Roman" panose="02020603050405020304" pitchFamily="18" charset="0"/>
              </a:rPr>
              <a:t>Keys to an Effective Protection Strategy</a:t>
            </a:r>
          </a:p>
        </p:txBody>
      </p:sp>
      <p:sp>
        <p:nvSpPr>
          <p:cNvPr id="3" name="Content Placeholder 2"/>
          <p:cNvSpPr>
            <a:spLocks noGrp="1"/>
          </p:cNvSpPr>
          <p:nvPr>
            <p:ph idx="1"/>
          </p:nvPr>
        </p:nvSpPr>
        <p:spPr>
          <a:xfrm>
            <a:off x="234951" y="1414672"/>
            <a:ext cx="11469757" cy="4525963"/>
          </a:xfrm>
        </p:spPr>
        <p:txBody>
          <a:bodyPr>
            <a:normAutofit fontScale="25000" lnSpcReduction="20000"/>
          </a:bodyPr>
          <a:lstStyle/>
          <a:p>
            <a:pPr marL="109725" indent="0">
              <a:lnSpc>
                <a:spcPct val="150000"/>
              </a:lnSpc>
              <a:buNone/>
            </a:pPr>
            <a:r>
              <a:rPr lang="en-US" sz="12000" b="1" dirty="0">
                <a:latin typeface="Times New Roman" pitchFamily="18" charset="0"/>
                <a:cs typeface="Times New Roman" pitchFamily="18" charset="0"/>
              </a:rPr>
              <a:t>Protected Networks</a:t>
            </a:r>
            <a:r>
              <a:rPr lang="en-US" sz="8400" dirty="0">
                <a:latin typeface="Times New Roman" pitchFamily="18" charset="0"/>
                <a:cs typeface="Times New Roman" pitchFamily="18" charset="0"/>
              </a:rPr>
              <a:t> </a:t>
            </a:r>
          </a:p>
          <a:p>
            <a:pPr marL="109725" indent="0">
              <a:lnSpc>
                <a:spcPct val="150000"/>
              </a:lnSpc>
            </a:pPr>
            <a:r>
              <a:rPr lang="en-US" sz="9600" dirty="0">
                <a:latin typeface="Times New Roman" pitchFamily="18" charset="0"/>
                <a:cs typeface="Times New Roman" pitchFamily="18" charset="0"/>
              </a:rPr>
              <a:t>  Mobile Storage Devices: Prohibit use to download, copy, or save trade secrets</a:t>
            </a:r>
          </a:p>
          <a:p>
            <a:pPr marL="109725" indent="0">
              <a:lnSpc>
                <a:spcPct val="150000"/>
              </a:lnSpc>
            </a:pPr>
            <a:r>
              <a:rPr lang="en-US" sz="9600" dirty="0">
                <a:latin typeface="Times New Roman" pitchFamily="18" charset="0"/>
                <a:cs typeface="Times New Roman" pitchFamily="18" charset="0"/>
              </a:rPr>
              <a:t>  Travel Specific Devices: Should contain only limited, necessary information.  Inspect upon return from international travel for unauthorized access, tampering, malware.</a:t>
            </a:r>
          </a:p>
          <a:p>
            <a:pPr marL="109725" indent="0">
              <a:lnSpc>
                <a:spcPct val="150000"/>
              </a:lnSpc>
            </a:pPr>
            <a:r>
              <a:rPr lang="en-US" sz="9600" dirty="0">
                <a:latin typeface="Times New Roman" pitchFamily="18" charset="0"/>
                <a:cs typeface="Times New Roman" pitchFamily="18" charset="0"/>
              </a:rPr>
              <a:t>  </a:t>
            </a:r>
            <a:r>
              <a:rPr lang="en-US" sz="9600" dirty="0" err="1">
                <a:latin typeface="Times New Roman" pitchFamily="18" charset="0"/>
                <a:cs typeface="Times New Roman" pitchFamily="18" charset="0"/>
              </a:rPr>
              <a:t>BYOD</a:t>
            </a:r>
            <a:r>
              <a:rPr lang="en-US" sz="9600" dirty="0">
                <a:latin typeface="Times New Roman" pitchFamily="18" charset="0"/>
                <a:cs typeface="Times New Roman" pitchFamily="18" charset="0"/>
              </a:rPr>
              <a:t> or COPE policies</a:t>
            </a:r>
          </a:p>
        </p:txBody>
      </p:sp>
    </p:spTree>
    <p:extLst>
      <p:ext uri="{BB962C8B-B14F-4D97-AF65-F5344CB8AC3E}">
        <p14:creationId xmlns="" xmlns:p14="http://schemas.microsoft.com/office/powerpoint/2010/main" val="358531290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3975" y="1451114"/>
            <a:ext cx="10376452" cy="4949687"/>
          </a:xfrm>
        </p:spPr>
        <p:txBody>
          <a:bodyPr>
            <a:noAutofit/>
          </a:bodyPr>
          <a:lstStyle/>
          <a:p>
            <a:pPr>
              <a:lnSpc>
                <a:spcPct val="150000"/>
              </a:lnSpc>
              <a:spcBef>
                <a:spcPts val="800"/>
              </a:spcBef>
            </a:pPr>
            <a:r>
              <a:rPr lang="en-US" sz="2400" dirty="0">
                <a:latin typeface="Times New Roman" panose="02020603050405020304" pitchFamily="18" charset="0"/>
                <a:cs typeface="Times New Roman" panose="02020603050405020304" pitchFamily="18" charset="0"/>
              </a:rPr>
              <a:t>Be sure to understand what confidential information or trade secrets prospective employee has or has access to.</a:t>
            </a:r>
          </a:p>
          <a:p>
            <a:pPr>
              <a:lnSpc>
                <a:spcPct val="150000"/>
              </a:lnSpc>
              <a:spcBef>
                <a:spcPts val="800"/>
              </a:spcBef>
            </a:pPr>
            <a:r>
              <a:rPr lang="en-US" sz="2400" dirty="0">
                <a:latin typeface="Times New Roman" panose="02020603050405020304" pitchFamily="18" charset="0"/>
                <a:cs typeface="Times New Roman" panose="02020603050405020304" pitchFamily="18" charset="0"/>
              </a:rPr>
              <a:t>Determine if the individual can be hired without creating risk of disclosure of former employers confidential information or trade secrets.</a:t>
            </a:r>
          </a:p>
          <a:p>
            <a:pPr>
              <a:lnSpc>
                <a:spcPct val="150000"/>
              </a:lnSpc>
              <a:spcBef>
                <a:spcPts val="800"/>
              </a:spcBef>
            </a:pPr>
            <a:r>
              <a:rPr lang="en-US" sz="2400" dirty="0">
                <a:latin typeface="Times New Roman" panose="02020603050405020304" pitchFamily="18" charset="0"/>
                <a:cs typeface="Times New Roman" panose="02020603050405020304" pitchFamily="18" charset="0"/>
              </a:rPr>
              <a:t>Be clear on prospective employee’s right to use or disclose information.</a:t>
            </a:r>
            <a:endParaRPr lang="en-US" sz="20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0" y="129210"/>
            <a:ext cx="12192000" cy="1242391"/>
          </a:xfrm>
        </p:spPr>
        <p:txBody>
          <a:bodyPr>
            <a:noAutofit/>
          </a:bodyPr>
          <a:lstStyle/>
          <a:p>
            <a:r>
              <a:rPr lang="en-US" sz="4200" dirty="0" smtClean="0">
                <a:latin typeface="Times New Roman" panose="02020603050405020304" pitchFamily="18" charset="0"/>
                <a:cs typeface="Times New Roman" panose="02020603050405020304" pitchFamily="18" charset="0"/>
              </a:rPr>
              <a:t> Hiring </a:t>
            </a:r>
            <a:r>
              <a:rPr lang="en-US" sz="4200" dirty="0">
                <a:latin typeface="Times New Roman" panose="02020603050405020304" pitchFamily="18" charset="0"/>
                <a:cs typeface="Times New Roman" panose="02020603050405020304" pitchFamily="18" charset="0"/>
              </a:rPr>
              <a:t>Considerations</a:t>
            </a:r>
          </a:p>
        </p:txBody>
      </p:sp>
    </p:spTree>
    <p:extLst>
      <p:ext uri="{BB962C8B-B14F-4D97-AF65-F5344CB8AC3E}">
        <p14:creationId xmlns="" xmlns:p14="http://schemas.microsoft.com/office/powerpoint/2010/main" val="21737238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6652" y="1371600"/>
            <a:ext cx="11082131" cy="5029200"/>
          </a:xfrm>
        </p:spPr>
        <p:txBody>
          <a:bodyPr>
            <a:noAutofit/>
          </a:bodyPr>
          <a:lstStyle/>
          <a:p>
            <a:pPr>
              <a:lnSpc>
                <a:spcPct val="150000"/>
              </a:lnSpc>
              <a:spcBef>
                <a:spcPts val="800"/>
              </a:spcBef>
            </a:pPr>
            <a:r>
              <a:rPr lang="en-US" sz="2400" dirty="0">
                <a:latin typeface="Times New Roman" panose="02020603050405020304" pitchFamily="18" charset="0"/>
                <a:cs typeface="Times New Roman" panose="02020603050405020304" pitchFamily="18" charset="0"/>
              </a:rPr>
              <a:t>Generation X and Y are the largest segment of the workforce. </a:t>
            </a:r>
          </a:p>
          <a:p>
            <a:pPr>
              <a:spcBef>
                <a:spcPts val="800"/>
              </a:spcBef>
            </a:pPr>
            <a:r>
              <a:rPr lang="en-US" sz="2400" dirty="0">
                <a:latin typeface="Times New Roman" panose="02020603050405020304" pitchFamily="18" charset="0"/>
                <a:cs typeface="Times New Roman" panose="02020603050405020304" pitchFamily="18" charset="0"/>
              </a:rPr>
              <a:t>More likely to change jobs quickly, prioritize self interests, seek instant gratification, start their own companies, and be tech savvy.</a:t>
            </a:r>
          </a:p>
          <a:p>
            <a:pPr lvl="1">
              <a:spcBef>
                <a:spcPts val="800"/>
              </a:spcBef>
            </a:pPr>
            <a:r>
              <a:rPr lang="en-US" sz="2000" dirty="0">
                <a:latin typeface="Times New Roman" pitchFamily="18" charset="0"/>
                <a:cs typeface="Times New Roman" pitchFamily="18" charset="0"/>
              </a:rPr>
              <a:t>More likely to steal trade secrets, sometimes without even intending to</a:t>
            </a:r>
          </a:p>
          <a:p>
            <a:pPr lvl="1">
              <a:spcBef>
                <a:spcPts val="800"/>
              </a:spcBef>
            </a:pPr>
            <a:r>
              <a:rPr lang="en-US" sz="2000" dirty="0">
                <a:latin typeface="Times New Roman" pitchFamily="18" charset="0"/>
                <a:cs typeface="Times New Roman" pitchFamily="18" charset="0"/>
              </a:rPr>
              <a:t>Have greater opportunities to transfer trade secrets of employers</a:t>
            </a:r>
          </a:p>
          <a:p>
            <a:pPr lvl="1">
              <a:spcBef>
                <a:spcPts val="800"/>
              </a:spcBef>
            </a:pPr>
            <a:r>
              <a:rPr lang="en-US" sz="2000" dirty="0">
                <a:latin typeface="Times New Roman" pitchFamily="18" charset="0"/>
                <a:cs typeface="Times New Roman" pitchFamily="18" charset="0"/>
              </a:rPr>
              <a:t>May believe they are entitled to use data they contributed to creating</a:t>
            </a:r>
          </a:p>
          <a:p>
            <a:pPr lvl="1">
              <a:spcBef>
                <a:spcPts val="800"/>
              </a:spcBef>
            </a:pPr>
            <a:r>
              <a:rPr lang="en-US" sz="2000" dirty="0">
                <a:latin typeface="Times New Roman" pitchFamily="18" charset="0"/>
                <a:cs typeface="Times New Roman" pitchFamily="18" charset="0"/>
              </a:rPr>
              <a:t>Comfort with technology minimizes guilt of taking electronic materials </a:t>
            </a:r>
            <a:endParaRPr lang="en-US" dirty="0">
              <a:latin typeface="Times New Roman" pitchFamily="18" charset="0"/>
              <a:cs typeface="Times New Roman" pitchFamily="18" charset="0"/>
            </a:endParaRPr>
          </a:p>
          <a:p>
            <a:pPr lvl="1">
              <a:lnSpc>
                <a:spcPct val="150000"/>
              </a:lnSpc>
              <a:spcBef>
                <a:spcPts val="800"/>
              </a:spcBef>
              <a:buNone/>
            </a:pPr>
            <a:r>
              <a:rPr lang="en-US" sz="1500" dirty="0">
                <a:latin typeface="Times New Roman" panose="02020603050405020304" pitchFamily="18" charset="0"/>
                <a:cs typeface="Times New Roman" panose="02020603050405020304" pitchFamily="18" charset="0"/>
                <a:sym typeface="Wingdings" pitchFamily="2" charset="2"/>
              </a:rPr>
              <a:t>	</a:t>
            </a:r>
            <a:r>
              <a:rPr lang="en-US" sz="1500" dirty="0">
                <a:latin typeface="Times New Roman" panose="02020603050405020304" pitchFamily="18" charset="0"/>
                <a:cs typeface="Times New Roman" panose="02020603050405020304" pitchFamily="18" charset="0"/>
              </a:rPr>
              <a:t>    -- Elizabeth A. Rowe, </a:t>
            </a:r>
            <a:r>
              <a:rPr lang="en-US" sz="1500" i="1" dirty="0">
                <a:latin typeface="Times New Roman" panose="02020603050405020304" pitchFamily="18" charset="0"/>
                <a:cs typeface="Times New Roman" panose="02020603050405020304" pitchFamily="18" charset="0"/>
              </a:rPr>
              <a:t>A Sociological Approach to Misappropriation</a:t>
            </a:r>
            <a:r>
              <a:rPr lang="en-US" sz="1500" dirty="0">
                <a:latin typeface="Times New Roman" panose="02020603050405020304" pitchFamily="18" charset="0"/>
                <a:cs typeface="Times New Roman" panose="02020603050405020304" pitchFamily="18" charset="0"/>
              </a:rPr>
              <a:t>, University of Florida Legal Studies Research Paper No. 2009-14.</a:t>
            </a:r>
          </a:p>
        </p:txBody>
      </p:sp>
      <p:sp>
        <p:nvSpPr>
          <p:cNvPr id="3" name="Title 2"/>
          <p:cNvSpPr>
            <a:spLocks noGrp="1"/>
          </p:cNvSpPr>
          <p:nvPr>
            <p:ph type="title"/>
          </p:nvPr>
        </p:nvSpPr>
        <p:spPr>
          <a:xfrm>
            <a:off x="0" y="129210"/>
            <a:ext cx="12192000" cy="1242391"/>
          </a:xfrm>
        </p:spPr>
        <p:txBody>
          <a:bodyPr>
            <a:normAutofit/>
          </a:bodyPr>
          <a:lstStyle/>
          <a:p>
            <a:r>
              <a:rPr lang="en-US" sz="4200" dirty="0" smtClean="0">
                <a:latin typeface="Times New Roman" panose="02020603050405020304" pitchFamily="18" charset="0"/>
                <a:cs typeface="Times New Roman" panose="02020603050405020304" pitchFamily="18" charset="0"/>
              </a:rPr>
              <a:t> New </a:t>
            </a:r>
            <a:r>
              <a:rPr lang="en-US" sz="4200" dirty="0">
                <a:latin typeface="Times New Roman" panose="02020603050405020304" pitchFamily="18" charset="0"/>
                <a:cs typeface="Times New Roman" panose="02020603050405020304" pitchFamily="18" charset="0"/>
              </a:rPr>
              <a:t>Generation Employees </a:t>
            </a:r>
          </a:p>
        </p:txBody>
      </p:sp>
    </p:spTree>
    <p:extLst>
      <p:ext uri="{BB962C8B-B14F-4D97-AF65-F5344CB8AC3E}">
        <p14:creationId xmlns="" xmlns:p14="http://schemas.microsoft.com/office/powerpoint/2010/main" val="381186165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7749" y="1447800"/>
            <a:ext cx="11231217" cy="4953000"/>
          </a:xfrm>
        </p:spPr>
        <p:txBody>
          <a:bodyPr>
            <a:noAutofit/>
          </a:bodyPr>
          <a:lstStyle/>
          <a:p>
            <a:pPr>
              <a:lnSpc>
                <a:spcPct val="150000"/>
              </a:lnSpc>
              <a:spcBef>
                <a:spcPts val="800"/>
              </a:spcBef>
            </a:pPr>
            <a:r>
              <a:rPr lang="en-US" dirty="0">
                <a:latin typeface="Times New Roman" panose="02020603050405020304" pitchFamily="18" charset="0"/>
                <a:cs typeface="Times New Roman" panose="02020603050405020304" pitchFamily="18" charset="0"/>
              </a:rPr>
              <a:t>What can </a:t>
            </a:r>
            <a:r>
              <a:rPr lang="en-US" dirty="0" smtClean="0">
                <a:latin typeface="Times New Roman" panose="02020603050405020304" pitchFamily="18" charset="0"/>
                <a:cs typeface="Times New Roman" panose="02020603050405020304" pitchFamily="18" charset="0"/>
              </a:rPr>
              <a:t>clients </a:t>
            </a:r>
            <a:r>
              <a:rPr lang="en-US" dirty="0">
                <a:latin typeface="Times New Roman" panose="02020603050405020304" pitchFamily="18" charset="0"/>
                <a:cs typeface="Times New Roman" panose="02020603050405020304" pitchFamily="18" charset="0"/>
              </a:rPr>
              <a:t>do?</a:t>
            </a:r>
          </a:p>
          <a:p>
            <a:pPr lvl="1">
              <a:spcBef>
                <a:spcPts val="1800"/>
              </a:spcBef>
            </a:pPr>
            <a:r>
              <a:rPr lang="en-US" sz="2000" dirty="0">
                <a:latin typeface="Times New Roman" panose="02020603050405020304" pitchFamily="18" charset="0"/>
                <a:cs typeface="Times New Roman" panose="02020603050405020304" pitchFamily="18" charset="0"/>
              </a:rPr>
              <a:t>Train employees to understand what information they can use and what belongs to the company</a:t>
            </a:r>
          </a:p>
          <a:p>
            <a:pPr lvl="1">
              <a:spcBef>
                <a:spcPts val="1800"/>
              </a:spcBef>
            </a:pPr>
            <a:r>
              <a:rPr lang="en-US" sz="2000" dirty="0">
                <a:latin typeface="Times New Roman" panose="02020603050405020304" pitchFamily="18" charset="0"/>
                <a:cs typeface="Times New Roman" panose="02020603050405020304" pitchFamily="18" charset="0"/>
              </a:rPr>
              <a:t>Create an office culture where trade secret protection is taken seriously  </a:t>
            </a:r>
          </a:p>
          <a:p>
            <a:pPr lvl="1">
              <a:spcBef>
                <a:spcPts val="1800"/>
              </a:spcBef>
            </a:pPr>
            <a:r>
              <a:rPr lang="en-US" sz="2000" dirty="0">
                <a:latin typeface="Times New Roman" panose="02020603050405020304" pitchFamily="18" charset="0"/>
                <a:cs typeface="Times New Roman" panose="02020603050405020304" pitchFamily="18" charset="0"/>
              </a:rPr>
              <a:t>Sign agreements that contain restrictive covenants: reinforces consequences and can be used to define what belongs to company</a:t>
            </a:r>
          </a:p>
          <a:p>
            <a:pPr lvl="1">
              <a:spcBef>
                <a:spcPts val="1800"/>
              </a:spcBef>
            </a:pPr>
            <a:r>
              <a:rPr lang="en-US" sz="2000" dirty="0">
                <a:latin typeface="Times New Roman" panose="02020603050405020304" pitchFamily="18" charset="0"/>
                <a:cs typeface="Times New Roman" panose="02020603050405020304" pitchFamily="18" charset="0"/>
              </a:rPr>
              <a:t>Create reminders of restrictions on use of information: upon entry to the position, during daily access to trade secrets, and/or upon exit from the company</a:t>
            </a:r>
          </a:p>
        </p:txBody>
      </p:sp>
      <p:sp>
        <p:nvSpPr>
          <p:cNvPr id="3" name="Title 2"/>
          <p:cNvSpPr>
            <a:spLocks noGrp="1"/>
          </p:cNvSpPr>
          <p:nvPr>
            <p:ph type="title"/>
          </p:nvPr>
        </p:nvSpPr>
        <p:spPr>
          <a:xfrm>
            <a:off x="0" y="139149"/>
            <a:ext cx="12192000" cy="1222513"/>
          </a:xfrm>
        </p:spPr>
        <p:txBody>
          <a:bodyPr>
            <a:normAutofit/>
          </a:bodyPr>
          <a:lstStyle/>
          <a:p>
            <a:r>
              <a:rPr lang="en-US" sz="4200" dirty="0" smtClean="0">
                <a:latin typeface="Times New Roman" panose="02020603050405020304" pitchFamily="18" charset="0"/>
                <a:cs typeface="Times New Roman" panose="02020603050405020304" pitchFamily="18" charset="0"/>
              </a:rPr>
              <a:t> New </a:t>
            </a:r>
            <a:r>
              <a:rPr lang="en-US" sz="4200" dirty="0">
                <a:latin typeface="Times New Roman" panose="02020603050405020304" pitchFamily="18" charset="0"/>
                <a:cs typeface="Times New Roman" panose="02020603050405020304" pitchFamily="18" charset="0"/>
              </a:rPr>
              <a:t>Generation Employees </a:t>
            </a:r>
          </a:p>
        </p:txBody>
      </p:sp>
    </p:spTree>
    <p:extLst>
      <p:ext uri="{BB962C8B-B14F-4D97-AF65-F5344CB8AC3E}">
        <p14:creationId xmlns="" xmlns:p14="http://schemas.microsoft.com/office/powerpoint/2010/main" val="9144771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Content Placeholder 2"/>
          <p:cNvSpPr>
            <a:spLocks noGrp="1"/>
          </p:cNvSpPr>
          <p:nvPr>
            <p:ph idx="1"/>
          </p:nvPr>
        </p:nvSpPr>
        <p:spPr>
          <a:xfrm>
            <a:off x="1981200" y="1676401"/>
            <a:ext cx="8229600" cy="3581400"/>
          </a:xfrm>
        </p:spPr>
        <p:txBody>
          <a:bodyPr>
            <a:normAutofit/>
          </a:bodyPr>
          <a:lstStyle/>
          <a:p>
            <a:pPr marL="0" indent="0" algn="ctr" fontAlgn="base">
              <a:spcBef>
                <a:spcPct val="0"/>
              </a:spcBef>
              <a:spcAft>
                <a:spcPct val="0"/>
              </a:spcAft>
              <a:buNone/>
            </a:pPr>
            <a:r>
              <a:rPr lang="en-US" dirty="0" smtClean="0">
                <a:solidFill>
                  <a:schemeClr val="bg1">
                    <a:lumMod val="95000"/>
                  </a:schemeClr>
                </a:solidFill>
                <a:latin typeface="Times New Roman" pitchFamily="18" charset="0"/>
                <a:ea typeface="Calibri" pitchFamily="34" charset="0"/>
                <a:cs typeface="Times New Roman" pitchFamily="18" charset="0"/>
              </a:rPr>
              <a:t>Benjamin I. Fink</a:t>
            </a:r>
          </a:p>
          <a:p>
            <a:pPr marL="0" indent="0" algn="ctr" eaLnBrk="0" fontAlgn="base" hangingPunct="0">
              <a:spcBef>
                <a:spcPct val="0"/>
              </a:spcBef>
              <a:spcAft>
                <a:spcPct val="0"/>
              </a:spcAft>
              <a:buNone/>
            </a:pPr>
            <a:r>
              <a:rPr lang="en-US" dirty="0" smtClean="0">
                <a:solidFill>
                  <a:schemeClr val="bg1">
                    <a:lumMod val="95000"/>
                  </a:schemeClr>
                </a:solidFill>
                <a:latin typeface="Times New Roman" pitchFamily="18" charset="0"/>
                <a:ea typeface="Calibri" pitchFamily="34" charset="0"/>
                <a:cs typeface="Times New Roman" pitchFamily="18" charset="0"/>
              </a:rPr>
              <a:t>Berman Fink Van Horn P.C.</a:t>
            </a:r>
            <a:br>
              <a:rPr lang="en-US" dirty="0" smtClean="0">
                <a:solidFill>
                  <a:schemeClr val="bg1">
                    <a:lumMod val="95000"/>
                  </a:schemeClr>
                </a:solidFill>
                <a:latin typeface="Times New Roman" pitchFamily="18" charset="0"/>
                <a:ea typeface="Calibri" pitchFamily="34" charset="0"/>
                <a:cs typeface="Times New Roman" pitchFamily="18" charset="0"/>
              </a:rPr>
            </a:br>
            <a:r>
              <a:rPr lang="en-US" dirty="0" smtClean="0">
                <a:solidFill>
                  <a:schemeClr val="bg1">
                    <a:lumMod val="95000"/>
                  </a:schemeClr>
                </a:solidFill>
                <a:latin typeface="Times New Roman" pitchFamily="18" charset="0"/>
                <a:ea typeface="Calibri" pitchFamily="34" charset="0"/>
                <a:cs typeface="Times New Roman" pitchFamily="18" charset="0"/>
              </a:rPr>
              <a:t>3475 Piedmont Road, N.E., Suite 1100</a:t>
            </a:r>
            <a:br>
              <a:rPr lang="en-US" dirty="0" smtClean="0">
                <a:solidFill>
                  <a:schemeClr val="bg1">
                    <a:lumMod val="95000"/>
                  </a:schemeClr>
                </a:solidFill>
                <a:latin typeface="Times New Roman" pitchFamily="18" charset="0"/>
                <a:ea typeface="Calibri" pitchFamily="34" charset="0"/>
                <a:cs typeface="Times New Roman" pitchFamily="18" charset="0"/>
              </a:rPr>
            </a:br>
            <a:r>
              <a:rPr lang="en-US" dirty="0" smtClean="0">
                <a:solidFill>
                  <a:schemeClr val="bg1">
                    <a:lumMod val="95000"/>
                  </a:schemeClr>
                </a:solidFill>
                <a:latin typeface="Times New Roman" pitchFamily="18" charset="0"/>
                <a:ea typeface="Calibri" pitchFamily="34" charset="0"/>
                <a:cs typeface="Times New Roman" pitchFamily="18" charset="0"/>
              </a:rPr>
              <a:t>Atlanta, Georgia 30305</a:t>
            </a:r>
            <a:br>
              <a:rPr lang="en-US" dirty="0" smtClean="0">
                <a:solidFill>
                  <a:schemeClr val="bg1">
                    <a:lumMod val="95000"/>
                  </a:schemeClr>
                </a:solidFill>
                <a:latin typeface="Times New Roman" pitchFamily="18" charset="0"/>
                <a:ea typeface="Calibri" pitchFamily="34" charset="0"/>
                <a:cs typeface="Times New Roman" pitchFamily="18" charset="0"/>
              </a:rPr>
            </a:br>
            <a:r>
              <a:rPr lang="en-US" dirty="0" smtClean="0">
                <a:solidFill>
                  <a:schemeClr val="bg1">
                    <a:lumMod val="95000"/>
                  </a:schemeClr>
                </a:solidFill>
                <a:latin typeface="Times New Roman" pitchFamily="18" charset="0"/>
                <a:ea typeface="Calibri" pitchFamily="34" charset="0"/>
                <a:cs typeface="Times New Roman" pitchFamily="18" charset="0"/>
              </a:rPr>
              <a:t>(404) 261-7711</a:t>
            </a:r>
            <a:br>
              <a:rPr lang="en-US" dirty="0" smtClean="0">
                <a:solidFill>
                  <a:schemeClr val="bg1">
                    <a:lumMod val="95000"/>
                  </a:schemeClr>
                </a:solidFill>
                <a:latin typeface="Times New Roman" pitchFamily="18" charset="0"/>
                <a:ea typeface="Calibri" pitchFamily="34" charset="0"/>
                <a:cs typeface="Times New Roman" pitchFamily="18" charset="0"/>
              </a:rPr>
            </a:br>
            <a:r>
              <a:rPr lang="en-US" dirty="0" smtClean="0">
                <a:solidFill>
                  <a:schemeClr val="bg1">
                    <a:lumMod val="95000"/>
                  </a:schemeClr>
                </a:solidFill>
                <a:latin typeface="Times New Roman" pitchFamily="18" charset="0"/>
                <a:ea typeface="Calibri" pitchFamily="34" charset="0"/>
                <a:cs typeface="Times New Roman" pitchFamily="18" charset="0"/>
              </a:rPr>
              <a:t>(404) 233-1943 facsimile</a:t>
            </a:r>
          </a:p>
          <a:p>
            <a:pPr marL="0" indent="0" algn="ctr" eaLnBrk="0" fontAlgn="base" hangingPunct="0">
              <a:spcBef>
                <a:spcPct val="0"/>
              </a:spcBef>
              <a:spcAft>
                <a:spcPct val="0"/>
              </a:spcAft>
              <a:buNone/>
            </a:pPr>
            <a:r>
              <a:rPr lang="en-US" dirty="0" smtClean="0">
                <a:solidFill>
                  <a:schemeClr val="bg1">
                    <a:lumMod val="95000"/>
                  </a:schemeClr>
                </a:solidFill>
                <a:latin typeface="Times New Roman" pitchFamily="18" charset="0"/>
                <a:ea typeface="Calibri" pitchFamily="34" charset="0"/>
                <a:cs typeface="Times New Roman" pitchFamily="18" charset="0"/>
              </a:rPr>
              <a:t>bfink@bfvlaw.com</a:t>
            </a:r>
          </a:p>
          <a:p>
            <a:pPr marL="0" indent="0" algn="ctr" eaLnBrk="0" fontAlgn="base" hangingPunct="0">
              <a:spcBef>
                <a:spcPct val="0"/>
              </a:spcBef>
              <a:spcAft>
                <a:spcPct val="0"/>
              </a:spcAft>
              <a:buNone/>
            </a:pPr>
            <a:r>
              <a:rPr lang="en-US" dirty="0" smtClean="0">
                <a:solidFill>
                  <a:schemeClr val="bg1">
                    <a:lumMod val="95000"/>
                  </a:schemeClr>
                </a:solidFill>
                <a:latin typeface="Times New Roman" pitchFamily="18" charset="0"/>
                <a:ea typeface="Calibri" pitchFamily="34" charset="0"/>
                <a:cs typeface="Times New Roman" pitchFamily="18" charset="0"/>
                <a:hlinkClick r:id="rId3"/>
              </a:rPr>
              <a:t>www.bfvlaw.com</a:t>
            </a:r>
            <a:endParaRPr lang="en-US" dirty="0" smtClean="0">
              <a:solidFill>
                <a:schemeClr val="bg1">
                  <a:lumMod val="95000"/>
                </a:schemeClr>
              </a:solidFill>
              <a:latin typeface="Times New Roman" pitchFamily="18" charset="0"/>
              <a:ea typeface="Calibri" pitchFamily="34" charset="0"/>
              <a:cs typeface="Times New Roman" pitchFamily="18" charset="0"/>
            </a:endParaRPr>
          </a:p>
          <a:p>
            <a:pPr lvl="0" algn="ctr" eaLnBrk="0" fontAlgn="base" hangingPunct="0">
              <a:spcBef>
                <a:spcPct val="0"/>
              </a:spcBef>
              <a:spcAft>
                <a:spcPct val="0"/>
              </a:spcAft>
              <a:buNone/>
            </a:pPr>
            <a:r>
              <a:rPr lang="en-US" u="sng" dirty="0" smtClean="0">
                <a:solidFill>
                  <a:schemeClr val="bg1">
                    <a:lumMod val="95000"/>
                  </a:schemeClr>
                </a:solidFill>
                <a:latin typeface="Times New Roman" pitchFamily="18" charset="0"/>
                <a:ea typeface="Calibri" pitchFamily="34" charset="0"/>
                <a:cs typeface="Times New Roman" pitchFamily="18" charset="0"/>
              </a:rPr>
              <a:t>www.georgia-noncompete.com</a:t>
            </a:r>
            <a:endParaRPr lang="en-US" u="sng" dirty="0" smtClean="0">
              <a:solidFill>
                <a:schemeClr val="bg1">
                  <a:lumMod val="95000"/>
                </a:schemeClr>
              </a:solidFill>
              <a:latin typeface="Georgia" pitchFamily="18" charset="0"/>
            </a:endParaRPr>
          </a:p>
        </p:txBody>
      </p:sp>
      <p:sp>
        <p:nvSpPr>
          <p:cNvPr id="68610" name="Title 1"/>
          <p:cNvSpPr>
            <a:spLocks noGrp="1"/>
          </p:cNvSpPr>
          <p:nvPr>
            <p:ph type="title"/>
          </p:nvPr>
        </p:nvSpPr>
        <p:spPr>
          <a:xfrm>
            <a:off x="1981200" y="609600"/>
            <a:ext cx="8229600" cy="1143000"/>
          </a:xfrm>
        </p:spPr>
        <p:txBody>
          <a:bodyPr/>
          <a:lstStyle/>
          <a:p>
            <a:pPr algn="ctr" eaLnBrk="1" hangingPunct="1"/>
            <a:r>
              <a:rPr lang="en-US" dirty="0" smtClean="0">
                <a:latin typeface="Georgia" pitchFamily="18" charset="0"/>
              </a:rPr>
              <a:t>THANK YOU</a:t>
            </a:r>
          </a:p>
        </p:txBody>
      </p:sp>
    </p:spTree>
    <p:extLst>
      <p:ext uri="{BB962C8B-B14F-4D97-AF65-F5344CB8AC3E}">
        <p14:creationId xmlns="" xmlns:p14="http://schemas.microsoft.com/office/powerpoint/2010/main" val="931684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364" y="1362960"/>
            <a:ext cx="10953947" cy="4678363"/>
          </a:xfrm>
        </p:spPr>
        <p:txBody>
          <a:bodyPr>
            <a:normAutofit/>
          </a:bodyPr>
          <a:lstStyle/>
          <a:p>
            <a:r>
              <a:rPr lang="en-US" dirty="0" smtClean="0">
                <a:latin typeface="Times New Roman" pitchFamily="18" charset="0"/>
                <a:cs typeface="Times New Roman" pitchFamily="18" charset="0"/>
              </a:rPr>
              <a:t>Article X, Section 1, Paragraph 6 of the Georgia Constitution provides that “[u]nless the amendment … itself or the resolution proposing the amendment … shall provide otherwise, an amendment to this Constitution … shall become effective on the first day of January  following its ratification.”</a:t>
            </a:r>
          </a:p>
          <a:p>
            <a:r>
              <a:rPr lang="en-US" dirty="0" smtClean="0">
                <a:latin typeface="Times New Roman" pitchFamily="18" charset="0"/>
                <a:cs typeface="Times New Roman" pitchFamily="18" charset="0"/>
              </a:rPr>
              <a:t>Thus, between November 2, 2010 and January 1, 2011, HB 173 was arguably unconstitutional as the Constitution had not yet been amended to allow for this legislation.</a:t>
            </a:r>
          </a:p>
          <a:p>
            <a:endParaRPr lang="en-US" dirty="0" smtClean="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When Did it Take Effect?</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3993722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Times New Roman" pitchFamily="18" charset="0"/>
                <a:cs typeface="Times New Roman" pitchFamily="18" charset="0"/>
              </a:rPr>
              <a:t>This gap was not intended by the legislature.  </a:t>
            </a:r>
          </a:p>
          <a:p>
            <a:r>
              <a:rPr lang="en-US" dirty="0" smtClean="0">
                <a:latin typeface="Times New Roman" pitchFamily="18" charset="0"/>
                <a:cs typeface="Times New Roman" pitchFamily="18" charset="0"/>
              </a:rPr>
              <a:t>The timing of the effective date called into question the Constitutional foundation of the statute.  </a:t>
            </a:r>
          </a:p>
          <a:p>
            <a:r>
              <a:rPr lang="en-US" dirty="0" smtClean="0">
                <a:latin typeface="Times New Roman" pitchFamily="18" charset="0"/>
                <a:cs typeface="Times New Roman" pitchFamily="18" charset="0"/>
              </a:rPr>
              <a:t>Arguably, the Amendment could not retroactively render the legislation Constitutional, if it was not Constitutional at the time it was passed.</a:t>
            </a:r>
          </a:p>
          <a:p>
            <a:r>
              <a:rPr lang="en-US" dirty="0" smtClean="0">
                <a:latin typeface="Times New Roman" pitchFamily="18" charset="0"/>
                <a:cs typeface="Times New Roman" pitchFamily="18" charset="0"/>
              </a:rPr>
              <a:t>As a result, HB 30 was passed.  </a:t>
            </a:r>
          </a:p>
          <a:p>
            <a:r>
              <a:rPr lang="en-US" dirty="0" smtClean="0">
                <a:latin typeface="Times New Roman" pitchFamily="18" charset="0"/>
                <a:cs typeface="Times New Roman" pitchFamily="18" charset="0"/>
              </a:rPr>
              <a:t>It is intended to cure any problems with the Constitutionality of the statute based on the timing issues.</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When Did it Take Effect?</a:t>
            </a:r>
            <a:endParaRPr lang="en-US" dirty="0"/>
          </a:p>
        </p:txBody>
      </p:sp>
    </p:spTree>
    <p:extLst>
      <p:ext uri="{BB962C8B-B14F-4D97-AF65-F5344CB8AC3E}">
        <p14:creationId xmlns="" xmlns:p14="http://schemas.microsoft.com/office/powerpoint/2010/main" val="2317605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Times New Roman" pitchFamily="18" charset="0"/>
                <a:cs typeface="Times New Roman" pitchFamily="18" charset="0"/>
              </a:rPr>
              <a:t>Because “there may be some question about the validity of [the] legislation.  It is the intention of this Act to remove any such uncertainty by substantially reenacting the substantive provisions of HB 173 …, but the enactment of this Act should not be taken as evidence of a legislative determination that HB 173 … was in fact invalid.”</a:t>
            </a:r>
          </a:p>
          <a:p>
            <a:r>
              <a:rPr lang="en-US" dirty="0" smtClean="0">
                <a:latin typeface="Times New Roman" pitchFamily="18" charset="0"/>
                <a:cs typeface="Times New Roman" pitchFamily="18" charset="0"/>
              </a:rPr>
              <a:t>This new act “shall apply to contracts entered into on and after” the date it becomes law and “shall not apply in actions determining the enforceability of restrictive covenants entered into before such date.”</a:t>
            </a:r>
            <a:endParaRPr lang="en-US" dirty="0"/>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When Did it Take Effect?</a:t>
            </a:r>
            <a:endParaRPr lang="en-US" dirty="0"/>
          </a:p>
        </p:txBody>
      </p:sp>
    </p:spTree>
    <p:extLst>
      <p:ext uri="{BB962C8B-B14F-4D97-AF65-F5344CB8AC3E}">
        <p14:creationId xmlns="" xmlns:p14="http://schemas.microsoft.com/office/powerpoint/2010/main" val="3094770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4184" y="1517715"/>
            <a:ext cx="11094366" cy="4942003"/>
          </a:xfrm>
        </p:spPr>
        <p:txBody>
          <a:bodyPr/>
          <a:lstStyle/>
          <a:p>
            <a:pPr marL="114300" indent="-4763">
              <a:buNone/>
            </a:pPr>
            <a:r>
              <a:rPr lang="en-US" i="1" dirty="0" smtClean="0">
                <a:latin typeface="Times New Roman" pitchFamily="18" charset="0"/>
                <a:cs typeface="Times New Roman" pitchFamily="18" charset="0"/>
              </a:rPr>
              <a:t>Becham </a:t>
            </a:r>
            <a:r>
              <a:rPr lang="en-US" i="1" dirty="0">
                <a:latin typeface="Times New Roman" pitchFamily="18" charset="0"/>
                <a:cs typeface="Times New Roman" pitchFamily="18" charset="0"/>
              </a:rPr>
              <a:t>v. Synthes USA</a:t>
            </a:r>
            <a:r>
              <a:rPr lang="en-US" dirty="0">
                <a:latin typeface="Times New Roman" pitchFamily="18" charset="0"/>
                <a:cs typeface="Times New Roman" pitchFamily="18" charset="0"/>
              </a:rPr>
              <a:t>, 482 Fed. Appx. 387 </a:t>
            </a:r>
            <a:endParaRPr lang="en-US" dirty="0" smtClean="0">
              <a:latin typeface="Times New Roman" pitchFamily="18" charset="0"/>
              <a:cs typeface="Times New Roman" pitchFamily="18" charset="0"/>
            </a:endParaRPr>
          </a:p>
          <a:p>
            <a:pPr marL="114300" indent="-4763">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11</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Cir. 2012)</a:t>
            </a:r>
            <a:endParaRPr lang="en-US" dirty="0" smtClean="0">
              <a:latin typeface="Times New Roman" pitchFamily="18" charset="0"/>
              <a:cs typeface="Times New Roman" pitchFamily="18" charset="0"/>
            </a:endParaRPr>
          </a:p>
          <a:p>
            <a:pPr marL="571500" indent="-463550"/>
            <a:r>
              <a:rPr lang="en-US" dirty="0" smtClean="0">
                <a:latin typeface="Times New Roman" pitchFamily="18" charset="0"/>
                <a:cs typeface="Times New Roman" pitchFamily="18" charset="0"/>
              </a:rPr>
              <a:t>Applied </a:t>
            </a:r>
            <a:r>
              <a:rPr lang="en-US" dirty="0">
                <a:latin typeface="Times New Roman" pitchFamily="18" charset="0"/>
                <a:cs typeface="Times New Roman" pitchFamily="18" charset="0"/>
              </a:rPr>
              <a:t>old common law to covenants signed on December 1, </a:t>
            </a:r>
            <a:r>
              <a:rPr lang="en-US" dirty="0" smtClean="0">
                <a:latin typeface="Times New Roman" pitchFamily="18" charset="0"/>
                <a:cs typeface="Times New Roman" pitchFamily="18" charset="0"/>
              </a:rPr>
              <a:t>2010.</a:t>
            </a:r>
          </a:p>
          <a:p>
            <a:pPr marL="566737" indent="-457200"/>
            <a:r>
              <a:rPr lang="en-US" dirty="0" smtClean="0">
                <a:latin typeface="Times New Roman" pitchFamily="18" charset="0"/>
                <a:cs typeface="Times New Roman" pitchFamily="18" charset="0"/>
              </a:rPr>
              <a:t>While </a:t>
            </a:r>
            <a:r>
              <a:rPr lang="en-US" dirty="0">
                <a:latin typeface="Times New Roman" pitchFamily="18" charset="0"/>
                <a:cs typeface="Times New Roman" pitchFamily="18" charset="0"/>
              </a:rPr>
              <a:t>H.B.173 was effective on November 3, 2010, it was unconstitutional the “moment it went into effect” because the constitutional amendment was not yet </a:t>
            </a:r>
            <a:r>
              <a:rPr lang="en-US" dirty="0" smtClean="0">
                <a:latin typeface="Times New Roman" pitchFamily="18" charset="0"/>
                <a:cs typeface="Times New Roman" pitchFamily="18" charset="0"/>
              </a:rPr>
              <a:t>effective.</a:t>
            </a:r>
          </a:p>
          <a:p>
            <a:pPr marL="566737" indent="-457200"/>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constitutional amendment did not revive H.B. 173</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571500" lvl="1" indent="-4763"/>
            <a:endParaRPr lang="en-US" sz="2000" dirty="0">
              <a:latin typeface="Times New Roman" pitchFamily="18" charset="0"/>
              <a:cs typeface="Times New Roman" pitchFamily="18" charset="0"/>
            </a:endParaRPr>
          </a:p>
          <a:p>
            <a:pPr marL="571500" lvl="1" indent="-4763"/>
            <a:endParaRPr lang="en-US" sz="2000" dirty="0">
              <a:latin typeface="Times New Roman" pitchFamily="18" charset="0"/>
              <a:cs typeface="Times New Roman" pitchFamily="18" charset="0"/>
            </a:endParaRPr>
          </a:p>
        </p:txBody>
      </p:sp>
      <p:sp>
        <p:nvSpPr>
          <p:cNvPr id="3" name="Title 2"/>
          <p:cNvSpPr>
            <a:spLocks noGrp="1"/>
          </p:cNvSpPr>
          <p:nvPr>
            <p:ph type="title"/>
          </p:nvPr>
        </p:nvSpPr>
        <p:spPr>
          <a:xfrm>
            <a:off x="98196" y="189343"/>
            <a:ext cx="8229600" cy="1143000"/>
          </a:xfrm>
        </p:spPr>
        <p:txBody>
          <a:bodyPr>
            <a:normAutofit/>
          </a:bodyPr>
          <a:lstStyle/>
          <a:p>
            <a:r>
              <a:rPr lang="en-US" dirty="0" smtClean="0">
                <a:latin typeface="Times New Roman" pitchFamily="18" charset="0"/>
                <a:cs typeface="Times New Roman" pitchFamily="18" charset="0"/>
              </a:rPr>
              <a:t>When Did it Take Effect?</a:t>
            </a:r>
            <a:endParaRPr lang="en-US" dirty="0"/>
          </a:p>
        </p:txBody>
      </p:sp>
      <p:sp>
        <p:nvSpPr>
          <p:cNvPr id="5" name="Title 2"/>
          <p:cNvSpPr txBox="1">
            <a:spLocks/>
          </p:cNvSpPr>
          <p:nvPr/>
        </p:nvSpPr>
        <p:spPr>
          <a:xfrm>
            <a:off x="0" y="235670"/>
            <a:ext cx="12094590" cy="1050346"/>
          </a:xfrm>
          <a:prstGeom prst="rect">
            <a:avLst/>
          </a:prstGeom>
        </p:spPr>
        <p:txBody>
          <a:bodyPr vert="horz" rtlCol="0" anchor="ctr">
            <a:normAutofit fontScale="975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endParaRPr lang="en-US" sz="4800" b="0" dirty="0">
              <a:solidFill>
                <a:schemeClr val="bg1"/>
              </a:solidFill>
            </a:endParaRPr>
          </a:p>
        </p:txBody>
      </p:sp>
    </p:spTree>
    <p:extLst>
      <p:ext uri="{BB962C8B-B14F-4D97-AF65-F5344CB8AC3E}">
        <p14:creationId xmlns="" xmlns:p14="http://schemas.microsoft.com/office/powerpoint/2010/main" val="74243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imes New Roman-Arial">
      <a:maj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458</TotalTime>
  <Words>3762</Words>
  <Application>Microsoft Office PowerPoint</Application>
  <PresentationFormat>Custom</PresentationFormat>
  <Paragraphs>433</Paragraphs>
  <Slides>54</Slides>
  <Notes>43</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Slide 1</vt:lpstr>
      <vt:lpstr>Slide 2</vt:lpstr>
      <vt:lpstr>Summary of Presentation</vt:lpstr>
      <vt:lpstr>The Restrictive Covenant Act</vt:lpstr>
      <vt:lpstr>When Did it Take Effect?</vt:lpstr>
      <vt:lpstr>When Did it Take Effect?</vt:lpstr>
      <vt:lpstr>When Did it Take Effect?</vt:lpstr>
      <vt:lpstr>When Did it Take Effect?</vt:lpstr>
      <vt:lpstr>When Did it Take Effect?</vt:lpstr>
      <vt:lpstr>Slide 10</vt:lpstr>
      <vt:lpstr>Can the Law be Challenged?</vt:lpstr>
      <vt:lpstr>Can the Law be Challenged?</vt:lpstr>
      <vt:lpstr>  Questions Regarding the New Law  </vt:lpstr>
      <vt:lpstr>Slide 14</vt:lpstr>
      <vt:lpstr>Blue Penciling/Judicial Modification</vt:lpstr>
      <vt:lpstr>Blue Penciling/Judicial Modification</vt:lpstr>
      <vt:lpstr>Blue Penciling/Judicial Modification</vt:lpstr>
      <vt:lpstr>Blue Penciling/Judicial Modification</vt:lpstr>
      <vt:lpstr>Non-Recruitment Provisions</vt:lpstr>
      <vt:lpstr>Observations</vt:lpstr>
      <vt:lpstr>Observations</vt:lpstr>
      <vt:lpstr>The Defend Trade Secrets Act:  Trade Secret Protection Goes Federal</vt:lpstr>
      <vt:lpstr>What Prompted Congress to Pass the DTSA? </vt:lpstr>
      <vt:lpstr> Cost of Trade Secret Theft </vt:lpstr>
      <vt:lpstr> Who is Stealing Trade Secrets? </vt:lpstr>
      <vt:lpstr> Who is Stealing Trade Secrets? </vt:lpstr>
      <vt:lpstr> How are Trade Secrets Stolen So Readily?  </vt:lpstr>
      <vt:lpstr>What is the DTSA?</vt:lpstr>
      <vt:lpstr>What is the DTSA?</vt:lpstr>
      <vt:lpstr>What are Trade Secrets?</vt:lpstr>
      <vt:lpstr>Remedies Available Under the DTSA</vt:lpstr>
      <vt:lpstr>Other Remedies Under the DTSA </vt:lpstr>
      <vt:lpstr>Remedies Under the Georgia Trade Secrets Act of 1990</vt:lpstr>
      <vt:lpstr>Slide 34</vt:lpstr>
      <vt:lpstr>Whistleblower Protections – Individual Immunity</vt:lpstr>
      <vt:lpstr>Whistleblower Protections – Employer Requirements</vt:lpstr>
      <vt:lpstr> Why Rely on Trade Secret Protection?</vt:lpstr>
      <vt:lpstr> Keys to an Effective Protection Strategy </vt:lpstr>
      <vt:lpstr> Keys to an Effective Protection Strategy</vt:lpstr>
      <vt:lpstr> Keys to an Effective Protection Strategy</vt:lpstr>
      <vt:lpstr>Keys to an Effective Protection Strategy</vt:lpstr>
      <vt:lpstr>Keys to an Effective Protection Strategy</vt:lpstr>
      <vt:lpstr>Keys to an Effective Protection Strategy</vt:lpstr>
      <vt:lpstr>Keys to an Effective Protection Strategy</vt:lpstr>
      <vt:lpstr>Keys to an Effective Protection Strategy</vt:lpstr>
      <vt:lpstr>Keys to an Effective Protection Strategy</vt:lpstr>
      <vt:lpstr>Keys to an Effective Protection Strategy</vt:lpstr>
      <vt:lpstr>Keys to an Effective Protection Strategy</vt:lpstr>
      <vt:lpstr>Keys to an Effective Protection Strategy</vt:lpstr>
      <vt:lpstr>Keys to an Effective Protection Strategy</vt:lpstr>
      <vt:lpstr> Hiring Considerations</vt:lpstr>
      <vt:lpstr> New Generation Employees </vt:lpstr>
      <vt:lpstr> New Generation Employees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Lofstrand</dc:creator>
  <cp:lastModifiedBy>Jill Ullman</cp:lastModifiedBy>
  <cp:revision>32</cp:revision>
  <dcterms:created xsi:type="dcterms:W3CDTF">2016-01-11T20:43:50Z</dcterms:created>
  <dcterms:modified xsi:type="dcterms:W3CDTF">2017-01-19T18:59:07Z</dcterms:modified>
</cp:coreProperties>
</file>